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82" r:id="rId10"/>
    <p:sldId id="283" r:id="rId11"/>
    <p:sldId id="284" r:id="rId12"/>
    <p:sldId id="285" r:id="rId13"/>
    <p:sldId id="287" r:id="rId14"/>
    <p:sldId id="269" r:id="rId15"/>
    <p:sldId id="270" r:id="rId16"/>
    <p:sldId id="271" r:id="rId17"/>
    <p:sldId id="272" r:id="rId18"/>
    <p:sldId id="273" r:id="rId19"/>
    <p:sldId id="288" r:id="rId20"/>
    <p:sldId id="275" r:id="rId21"/>
    <p:sldId id="281"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Helvetica" panose="020B0604020202020204" pitchFamily="34" charset="0"/>
      <p:regular r:id="rId32"/>
      <p:bold r:id="rId33"/>
      <p:italic r:id="rId34"/>
      <p:boldItalic r:id="rId35"/>
    </p:embeddedFont>
    <p:embeddedFont>
      <p:font typeface="Helvetica Neue" panose="020B060402020202020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ui4n5+7iBJqnIwAb1FMJ0spiD2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ya Khandelwa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2C60BC-23D0-4275-9C3D-F03D9530C108}">
  <a:tblStyle styleId="{272C60BC-23D0-4275-9C3D-F03D9530C108}"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8D6CC"/>
          </a:solidFill>
        </a:fill>
      </a:tcStyle>
    </a:wholeTbl>
    <a:band1H>
      <a:tcTxStyle b="off" i="off"/>
      <a:tcStyle>
        <a:tcBdr/>
      </a:tcStyle>
    </a:band1H>
    <a:band2H>
      <a:tcTxStyle b="off" i="off"/>
      <a:tcStyle>
        <a:tcBdr/>
        <a:fill>
          <a:solidFill>
            <a:srgbClr val="FCECE7"/>
          </a:solidFill>
        </a:fill>
      </a:tcStyle>
    </a:band2H>
    <a:band1V>
      <a:tcTxStyle b="off" i="off"/>
      <a:tcStyle>
        <a:tcBdr/>
      </a:tcStyle>
    </a:band1V>
    <a:band2V>
      <a:tcTxStyle b="off" i="off"/>
      <a:tcStyle>
        <a:tcBdr/>
      </a:tcStyle>
    </a:band2V>
    <a:lastCol>
      <a:tcTxStyle b="off" i="off"/>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2"/>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2"/>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2"/>
          </a:solidFill>
        </a:fill>
      </a:tcStyle>
    </a:firstRow>
    <a:neCell>
      <a:tcTxStyle b="off" i="off"/>
      <a:tcStyle>
        <a:tcBdr/>
      </a:tcStyle>
    </a:neCell>
    <a:nwCell>
      <a:tcTxStyle b="off" i="off"/>
      <a:tcStyle>
        <a:tcBdr/>
      </a:tcStyle>
    </a:nwCell>
  </a:tblStyle>
  <a:tblStyle styleId="{7B0F8535-C527-4770-B5E4-47C387DEAE35}" styleName="Table_1">
    <a:wholeTbl>
      <a:tcTxStyle b="off" i="off">
        <a:font>
          <a:latin typeface="Helvetica"/>
          <a:ea typeface="Helvetica"/>
          <a:cs typeface="Helvetic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2">
              <a:alpha val="20000"/>
            </a:schemeClr>
          </a:solidFill>
        </a:fill>
      </a:tcStyle>
    </a:band1H>
    <a:band2H>
      <a:tcTxStyle b="off" i="off"/>
      <a:tcStyle>
        <a:tcBdr/>
      </a:tcStyle>
    </a:band2H>
    <a:band1V>
      <a:tcTxStyle b="off" i="off"/>
      <a:tcStyle>
        <a:tcBdr/>
        <a:fill>
          <a:solidFill>
            <a:schemeClr val="accent2">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87"/>
  </p:normalViewPr>
  <p:slideViewPr>
    <p:cSldViewPr snapToGrid="0">
      <p:cViewPr varScale="1">
        <p:scale>
          <a:sx n="108" d="100"/>
          <a:sy n="108" d="100"/>
        </p:scale>
        <p:origin x="173"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This is the discriminator network is shallow as compared to generator.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200" dirty="0">
                <a:effectLst/>
                <a:latin typeface="Helvetica" pitchFamily="2" charset="0"/>
              </a:rPr>
              <a:t>The task of the discriminator D is to figure out whether the input image is synthesized from the generator or from the real cartoon dataset.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200" dirty="0">
                <a:effectLst/>
                <a:latin typeface="Helvetica" pitchFamily="2" charset="0"/>
              </a:rPr>
              <a:t>So, presentation of clear edges is very important in cartoon and simply training the discriminator with generated images and real cartoon images is not sufficient because it will clearly detect the edges in cartoon images. So further fool the discriminator, edge smoothing was done using edge canny detection from python </a:t>
            </a:r>
            <a:r>
              <a:rPr lang="en-IN" sz="1200" dirty="0" err="1">
                <a:effectLst/>
                <a:latin typeface="Helvetica" pitchFamily="2" charset="0"/>
              </a:rPr>
              <a:t>skimage</a:t>
            </a:r>
            <a:r>
              <a:rPr lang="en-IN" sz="1200" dirty="0">
                <a:effectLst/>
                <a:latin typeface="Helvetica" pitchFamily="2" charset="0"/>
              </a:rPr>
              <a:t> library and adding some gaussian noise to smooth the edges.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200" dirty="0">
                <a:effectLst/>
                <a:latin typeface="Helvetica" pitchFamily="2" charset="0"/>
              </a:rPr>
              <a:t>The aim of training the discriminator is to maximize the probability of clearly mapping each image i.e. whether it is fake or real.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200" dirty="0">
                <a:effectLst/>
                <a:latin typeface="Helvetica" pitchFamily="2"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200" dirty="0">
                <a:effectLst/>
                <a:latin typeface="Helvetica" pitchFamily="2" charset="0"/>
              </a:rPr>
              <a:t>Initially the images  which are a mix of cartoon dataset, smoother version of it and synthesized images are passed through flat layers using leaky </a:t>
            </a:r>
            <a:r>
              <a:rPr lang="en-IN" sz="1200" dirty="0" err="1">
                <a:effectLst/>
                <a:latin typeface="Helvetica" pitchFamily="2" charset="0"/>
              </a:rPr>
              <a:t>ReLU</a:t>
            </a:r>
            <a:r>
              <a:rPr lang="en-IN" sz="1200" dirty="0">
                <a:effectLst/>
                <a:latin typeface="Helvetica" pitchFamily="2" charset="0"/>
              </a:rPr>
              <a:t> as activation function. After this , down sampling was done using two convolution blocks with stride 2 to reduce the dimension and capture the local information for classification. In this stage important information is capture while discarding the unnecessary details. Leaky </a:t>
            </a:r>
            <a:r>
              <a:rPr lang="en-IN" sz="1200" dirty="0" err="1">
                <a:effectLst/>
                <a:latin typeface="Helvetica" pitchFamily="2" charset="0"/>
              </a:rPr>
              <a:t>ReLU</a:t>
            </a:r>
            <a:r>
              <a:rPr lang="en-IN" sz="1200" dirty="0">
                <a:effectLst/>
                <a:latin typeface="Helvetica" pitchFamily="2" charset="0"/>
              </a:rPr>
              <a:t> with alpha = 0.2 is used after each normalisation layer.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2000" dirty="0">
                <a:effectLst/>
                <a:latin typeface="Helvetica" pitchFamily="2" charset="0"/>
              </a:rPr>
              <a:t>After this </a:t>
            </a:r>
            <a:r>
              <a:rPr lang="en-IN" sz="2000" b="0" i="0" dirty="0">
                <a:solidFill>
                  <a:srgbClr val="374151"/>
                </a:solidFill>
                <a:effectLst/>
                <a:latin typeface="Söhne"/>
              </a:rPr>
              <a:t>a feature construction block is applied to further process the feature maps. This block consist of one convolutional layers with kernel size 3x3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2000" b="0" i="0" dirty="0">
                <a:solidFill>
                  <a:srgbClr val="374151"/>
                </a:solidFill>
                <a:effectLst/>
                <a:latin typeface="Söhne"/>
              </a:rPr>
              <a:t>Finally, convolutional layer is employed to obtain the classification response. And this  feedback is provided to generator to further create more visually appealing cartoon images.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2000" b="0" i="0" dirty="0">
                <a:solidFill>
                  <a:srgbClr val="374151"/>
                </a:solidFill>
                <a:effectLst/>
                <a:latin typeface="Söhne"/>
              </a:rPr>
              <a:t>So the </a:t>
            </a:r>
            <a:r>
              <a:rPr lang="en-IN" sz="3600" b="0" i="0" dirty="0">
                <a:solidFill>
                  <a:srgbClr val="374151"/>
                </a:solidFill>
                <a:effectLst/>
                <a:latin typeface="Söhne"/>
              </a:rPr>
              <a:t>discriminator network in </a:t>
            </a:r>
            <a:r>
              <a:rPr lang="en-IN" sz="3600" b="0" i="0" dirty="0" err="1">
                <a:solidFill>
                  <a:srgbClr val="374151"/>
                </a:solidFill>
                <a:effectLst/>
                <a:latin typeface="Söhne"/>
              </a:rPr>
              <a:t>CartoonGAN</a:t>
            </a:r>
            <a:r>
              <a:rPr lang="en-IN" sz="3600" b="0" i="0" dirty="0">
                <a:solidFill>
                  <a:srgbClr val="374151"/>
                </a:solidFill>
                <a:effectLst/>
                <a:latin typeface="Söhne"/>
              </a:rPr>
              <a:t> plays a crucial role in the adversarial training process.</a:t>
            </a:r>
            <a:r>
              <a:rPr lang="en-IN" sz="2000" b="0" i="0" dirty="0">
                <a:solidFill>
                  <a:srgbClr val="374151"/>
                </a:solidFill>
                <a:effectLst/>
                <a:latin typeface="Söhne"/>
              </a:rPr>
              <a:t> </a:t>
            </a:r>
            <a:endParaRPr lang="en-IN" sz="120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200" dirty="0">
              <a:effectLst/>
              <a:latin typeface="Helvetica" pitchFamily="2" charset="0"/>
            </a:endParaRP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So based on GAN architecture, generator optimizes it weights to produce desired output based on adversarial loss </a:t>
            </a:r>
          </a:p>
          <a:p>
            <a:endParaRPr lang="en-IN" sz="3600" dirty="0">
              <a:effectLst/>
              <a:latin typeface="Helvetica" pitchFamily="2" charset="0"/>
            </a:endParaRPr>
          </a:p>
          <a:p>
            <a:endParaRPr lang="en-IN" sz="3600" dirty="0">
              <a:effectLst/>
              <a:latin typeface="Helvetica" pitchFamily="2" charset="0"/>
            </a:endParaRPr>
          </a:p>
          <a:p>
            <a:endParaRPr lang="en-IN" sz="2000" dirty="0">
              <a:effectLst/>
              <a:latin typeface="Helvetica"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So our model was inspired from </a:t>
            </a:r>
            <a:r>
              <a:rPr lang="en-US" sz="1200" b="0" i="0" u="none" strike="noStrike" cap="none" dirty="0" err="1">
                <a:latin typeface="Calibri"/>
                <a:ea typeface="Calibri"/>
                <a:cs typeface="Calibri"/>
                <a:sym typeface="Calibri"/>
              </a:rPr>
              <a:t>cartoongan</a:t>
            </a:r>
            <a:r>
              <a:rPr lang="en-US" sz="1200" b="0" i="0" u="none" strike="noStrike" cap="none" dirty="0">
                <a:latin typeface="Calibri"/>
                <a:ea typeface="Calibri"/>
                <a:cs typeface="Calibri"/>
                <a:sym typeface="Calibri"/>
              </a:rPr>
              <a:t>. </a:t>
            </a: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A few modification was done with which we were able to achieve  good quality  results in limited resourced and less number of epochs. </a:t>
            </a: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This was done by increasing more residual block to capture the content information as well as to increase model capacity.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So in the cartoon </a:t>
            </a:r>
            <a:r>
              <a:rPr lang="en-US" sz="1200" b="0" i="0" u="none" strike="noStrike" cap="none" dirty="0" err="1">
                <a:latin typeface="Calibri"/>
                <a:ea typeface="Calibri"/>
                <a:cs typeface="Calibri"/>
                <a:sym typeface="Calibri"/>
              </a:rPr>
              <a:t>gan</a:t>
            </a:r>
            <a:r>
              <a:rPr lang="en-US" sz="1200" b="0" i="0" u="none" strike="noStrike" cap="none" dirty="0">
                <a:latin typeface="Calibri"/>
                <a:ea typeface="Calibri"/>
                <a:cs typeface="Calibri"/>
                <a:sym typeface="Calibri"/>
              </a:rPr>
              <a:t>, 4 more convolution layer were used after </a:t>
            </a:r>
            <a:r>
              <a:rPr lang="en-US" sz="1200" b="0" i="0" u="none" strike="noStrike" cap="none" dirty="0" err="1">
                <a:latin typeface="Calibri"/>
                <a:ea typeface="Calibri"/>
                <a:cs typeface="Calibri"/>
                <a:sym typeface="Calibri"/>
              </a:rPr>
              <a:t>resnet</a:t>
            </a:r>
            <a:r>
              <a:rPr lang="en-US" sz="1200" b="0" i="0" u="none" strike="noStrike" cap="none" dirty="0">
                <a:latin typeface="Calibri"/>
                <a:ea typeface="Calibri"/>
                <a:cs typeface="Calibri"/>
                <a:sym typeface="Calibri"/>
              </a:rPr>
              <a:t> blocks, we have removed this layer to improve the computational efficiency.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We have trained our model using coco and celeb a dataset  instead of </a:t>
            </a:r>
            <a:r>
              <a:rPr lang="en-US" sz="1200" b="0" i="0" u="none" strike="noStrike" cap="none" dirty="0" err="1">
                <a:latin typeface="Calibri"/>
                <a:ea typeface="Calibri"/>
                <a:cs typeface="Calibri"/>
                <a:sym typeface="Calibri"/>
              </a:rPr>
              <a:t>flickr</a:t>
            </a:r>
            <a:r>
              <a:rPr lang="en-US" sz="1200" b="0" i="0" u="none" strike="noStrike" cap="none" dirty="0">
                <a:latin typeface="Calibri"/>
                <a:ea typeface="Calibri"/>
                <a:cs typeface="Calibri"/>
                <a:sym typeface="Calibri"/>
              </a:rPr>
              <a:t> data</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Also, we have used cartoon images from </a:t>
            </a:r>
            <a:r>
              <a:rPr lang="en-US" sz="1200" b="0" i="0" u="none" strike="noStrike" cap="none" dirty="0" err="1">
                <a:latin typeface="Calibri"/>
                <a:ea typeface="Calibri"/>
                <a:cs typeface="Calibri"/>
                <a:sym typeface="Calibri"/>
              </a:rPr>
              <a:t>safebooru</a:t>
            </a:r>
            <a:r>
              <a:rPr lang="en-US" sz="1200" b="0" i="0" u="none" strike="noStrike" cap="none" dirty="0">
                <a:latin typeface="Calibri"/>
                <a:ea typeface="Calibri"/>
                <a:cs typeface="Calibri"/>
                <a:sym typeface="Calibri"/>
              </a:rPr>
              <a:t> where as cartoon </a:t>
            </a:r>
            <a:r>
              <a:rPr lang="en-US" sz="1200" b="0" i="0" u="none" strike="noStrike" cap="none" dirty="0" err="1">
                <a:latin typeface="Calibri"/>
                <a:ea typeface="Calibri"/>
                <a:cs typeface="Calibri"/>
                <a:sym typeface="Calibri"/>
              </a:rPr>
              <a:t>gan</a:t>
            </a:r>
            <a:r>
              <a:rPr lang="en-US" sz="1200" b="0" i="0" u="none" strike="noStrike" cap="none" dirty="0">
                <a:latin typeface="Calibri"/>
                <a:ea typeface="Calibri"/>
                <a:cs typeface="Calibri"/>
                <a:sym typeface="Calibri"/>
              </a:rPr>
              <a:t> has used   screenshots from animated movie.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So this is the </a:t>
            </a:r>
            <a:r>
              <a:rPr lang="en-US" sz="1200" b="0" i="0" u="none" strike="noStrike" cap="none" dirty="0" err="1">
                <a:latin typeface="Calibri"/>
                <a:ea typeface="Calibri"/>
                <a:cs typeface="Calibri"/>
                <a:sym typeface="Calibri"/>
              </a:rPr>
              <a:t>experinment</a:t>
            </a:r>
            <a:r>
              <a:rPr lang="en-US" sz="1200" b="0" i="0" u="none" strike="noStrike" cap="none" dirty="0">
                <a:latin typeface="Calibri"/>
                <a:ea typeface="Calibri"/>
                <a:cs typeface="Calibri"/>
                <a:sym typeface="Calibri"/>
              </a:rPr>
              <a:t> settings, </a:t>
            </a: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We have built our model using </a:t>
            </a:r>
            <a:r>
              <a:rPr lang="en-US" sz="1200" b="0" i="0" u="none" strike="noStrike" cap="none" dirty="0" err="1">
                <a:latin typeface="Calibri"/>
                <a:ea typeface="Calibri"/>
                <a:cs typeface="Calibri"/>
                <a:sym typeface="Calibri"/>
              </a:rPr>
              <a:t>pytorch</a:t>
            </a:r>
            <a:r>
              <a:rPr lang="en-US" sz="1200" b="0" i="0" u="none" strike="noStrike" cap="none" dirty="0">
                <a:latin typeface="Calibri"/>
                <a:ea typeface="Calibri"/>
                <a:cs typeface="Calibri"/>
                <a:sym typeface="Calibri"/>
              </a:rPr>
              <a:t> and </a:t>
            </a:r>
            <a:r>
              <a:rPr lang="en-US" sz="1200" b="0" i="0" u="none" strike="noStrike" cap="none" dirty="0" err="1">
                <a:latin typeface="Calibri"/>
                <a:ea typeface="Calibri"/>
                <a:cs typeface="Calibri"/>
                <a:sym typeface="Calibri"/>
              </a:rPr>
              <a:t>opencv</a:t>
            </a:r>
            <a:r>
              <a:rPr lang="en-US" sz="1200" b="0" i="0" u="none" strike="noStrike" cap="none" dirty="0">
                <a:latin typeface="Calibri"/>
                <a:ea typeface="Calibri"/>
                <a:cs typeface="Calibri"/>
                <a:sym typeface="Calibri"/>
              </a:rPr>
              <a:t> library to preprocess the image and save the results on tensor board.</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With respect to hyper-parameter, model was trained for 240 epochs with batch size 16 . </a:t>
            </a:r>
            <a:r>
              <a:rPr lang="en-US" sz="1200" b="0" i="0" u="none" strike="noStrike" cap="none" dirty="0" err="1">
                <a:latin typeface="Calibri"/>
                <a:ea typeface="Calibri"/>
                <a:cs typeface="Calibri"/>
                <a:sym typeface="Calibri"/>
              </a:rPr>
              <a:t>Adamp</a:t>
            </a:r>
            <a:r>
              <a:rPr lang="en-US" sz="1200" b="0" i="0" u="none" strike="noStrike" cap="none" dirty="0">
                <a:latin typeface="Calibri"/>
                <a:ea typeface="Calibri"/>
                <a:cs typeface="Calibri"/>
                <a:sym typeface="Calibri"/>
              </a:rPr>
              <a:t> optimizer was used with learning rate 0.001 and beta 1 and beta 2 = as 0.5 and 0.99 for exponential smoothing parameter.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Here one important hype-parameter is W is tradeoff between adversarial loss and content loss. We have taken w here at 0.0001 to map real images similar to cartoon style. The higher the w is, the more content is preserved.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So here we can see the adversarial and content loss graph. So after the 78 epochs, adversarial loss was decreasing </a:t>
            </a:r>
            <a:r>
              <a:rPr lang="en-US" sz="1200" b="0" i="0" u="none" strike="noStrike" cap="none" dirty="0" err="1">
                <a:latin typeface="Calibri"/>
                <a:ea typeface="Calibri"/>
                <a:cs typeface="Calibri"/>
                <a:sym typeface="Calibri"/>
              </a:rPr>
              <a:t>i.e</a:t>
            </a:r>
            <a:r>
              <a:rPr lang="en-US" sz="1200" b="0" i="0" u="none" strike="noStrike" cap="none" dirty="0">
                <a:latin typeface="Calibri"/>
                <a:ea typeface="Calibri"/>
                <a:cs typeface="Calibri"/>
                <a:sym typeface="Calibri"/>
              </a:rPr>
              <a:t> model </a:t>
            </a:r>
            <a:r>
              <a:rPr lang="en-US" sz="1200" b="0" i="0" u="none" strike="noStrike" cap="none" dirty="0" err="1">
                <a:latin typeface="Calibri"/>
                <a:ea typeface="Calibri"/>
                <a:cs typeface="Calibri"/>
                <a:sym typeface="Calibri"/>
              </a:rPr>
              <a:t>wsa</a:t>
            </a:r>
            <a:r>
              <a:rPr lang="en-US" sz="1200" b="0" i="0" u="none" strike="noStrike" cap="none" dirty="0">
                <a:latin typeface="Calibri"/>
                <a:ea typeface="Calibri"/>
                <a:cs typeface="Calibri"/>
                <a:sym typeface="Calibri"/>
              </a:rPr>
              <a:t> able to create cartoon styles images but content loss was not preserved for the images. So to balance both we have selected the model at best checkpoint which was at 74 epoch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200"/>
              <a:buFont typeface="Calibri"/>
              <a:buNone/>
            </a:pPr>
            <a:r>
              <a:rPr lang="en" sz="1200" b="0" i="0" u="none" strike="noStrike" cap="none">
                <a:latin typeface="Calibri"/>
                <a:ea typeface="Calibri"/>
                <a:cs typeface="Calibri"/>
                <a:sym typeface="Calibri"/>
              </a:rPr>
              <a:t>Freezed 4 layers and trained the remaining layers on TrueBeauty data. Done to prevent lower layers from overfitting to the TrueBeauty data and to retain the features learned from the FFHQ dataset.</a:t>
            </a:r>
            <a:endParaRPr/>
          </a:p>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13554116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g24135541167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 name="Google Shape;6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135541167_3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2413554116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D1D5DB"/>
                </a:solidFill>
                <a:effectLst/>
                <a:latin typeface="Segoe UI" panose="020B0502040204020203" pitchFamily="34" charset="0"/>
                <a:ea typeface="Calibri" panose="020F0502020204030204" pitchFamily="34" charset="0"/>
                <a:cs typeface="Times New Roman" panose="02020603050405020304" pitchFamily="18" charset="0"/>
              </a:rPr>
              <a:t>Hence it is important to not only consider not only to consider mean FID score but visually examine the animated images generated for evaluating the quality of the  generated image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304" name="Google Shape;3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 name="Google Shape;7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sz="1200" b="0" i="0" u="none" strike="noStrike" cap="none">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Hello Everyone,  So this is the model we have built from scratch and the name of our model is </a:t>
            </a:r>
            <a:r>
              <a:rPr lang="en-US" sz="1200" b="0" i="0" u="none" strike="noStrike" cap="none" dirty="0" err="1">
                <a:latin typeface="Calibri"/>
                <a:ea typeface="Calibri"/>
                <a:cs typeface="Calibri"/>
                <a:sym typeface="Calibri"/>
              </a:rPr>
              <a:t>ArtifyGAN</a:t>
            </a:r>
            <a:r>
              <a:rPr lang="en-US" sz="1200" b="0" i="0" u="none" strike="noStrike" cap="none" dirty="0">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cap="none"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cap="none" dirty="0">
                <a:latin typeface="Calibri"/>
                <a:ea typeface="Calibri"/>
                <a:cs typeface="Calibri"/>
                <a:sym typeface="Calibri"/>
              </a:rPr>
              <a:t>So for generating cartoon images from real images. Two things are needed clear edges and smooth shading.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In simple terms, generator architecture  consists of three mains parts : encoder which extracts the features from the input images. </a:t>
            </a: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Transformer: which learns to transform the features to make it more similar to cartoon style. This information is received from adversarial loss. </a:t>
            </a: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Decoder: which takes the transformed image as an input and generates the output which is the </a:t>
            </a:r>
            <a:r>
              <a:rPr lang="en-US" sz="1200" b="0" i="0" u="none" strike="noStrike" cap="none" dirty="0" err="1">
                <a:latin typeface="Calibri"/>
                <a:ea typeface="Calibri"/>
                <a:cs typeface="Calibri"/>
                <a:sym typeface="Calibri"/>
              </a:rPr>
              <a:t>cartoonized</a:t>
            </a:r>
            <a:r>
              <a:rPr lang="en-US" sz="1200" b="0" i="0" u="none" strike="noStrike" cap="none" dirty="0">
                <a:latin typeface="Calibri"/>
                <a:ea typeface="Calibri"/>
                <a:cs typeface="Calibri"/>
                <a:sym typeface="Calibri"/>
              </a:rPr>
              <a:t> version of input images.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In this generator architecture, input image of shape 256 by 256 with 3 channels is pass through flat convolution stage of kernel size 7 which extract the low-level features and encode the image. </a:t>
            </a:r>
          </a:p>
          <a:p>
            <a:pPr marL="0" lvl="0" indent="0" algn="l" rtl="0">
              <a:lnSpc>
                <a:spcPct val="100000"/>
              </a:lnSpc>
              <a:spcBef>
                <a:spcPts val="0"/>
              </a:spcBef>
              <a:spcAft>
                <a:spcPts val="0"/>
              </a:spcAft>
              <a:buSzPts val="1100"/>
              <a:buNone/>
            </a:pPr>
            <a:endParaRPr lang="en-US" sz="1200" b="0" i="0" u="none" strike="noStrike" cap="none" dirty="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i="0" u="none" strike="noStrike" cap="none" dirty="0">
                <a:latin typeface="Calibri"/>
                <a:ea typeface="Calibri"/>
                <a:cs typeface="Calibri"/>
                <a:sym typeface="Calibri"/>
              </a:rPr>
              <a:t>After this in the next phase ,</a:t>
            </a:r>
            <a:r>
              <a:rPr lang="en-IN" sz="2000" b="0" i="0" dirty="0">
                <a:solidFill>
                  <a:srgbClr val="374151"/>
                </a:solidFill>
                <a:effectLst/>
                <a:latin typeface="Söhne"/>
              </a:rPr>
              <a:t> two down-convolution blocks are employed to further compress  i.e.  Reducing the H and W by a factor of 2 by using kernel size 3  and which further encodes the images. Down sampling technique is used to reduce the spatial dimensions of the feature maps and capture useful local signals in the images.</a:t>
            </a:r>
          </a:p>
          <a:p>
            <a:pPr marL="0" lvl="0" indent="0" algn="l" rtl="0">
              <a:lnSpc>
                <a:spcPct val="100000"/>
              </a:lnSpc>
              <a:spcBef>
                <a:spcPts val="0"/>
              </a:spcBef>
              <a:spcAft>
                <a:spcPts val="0"/>
              </a:spcAft>
              <a:buSzPts val="1100"/>
              <a:buNone/>
            </a:pPr>
            <a:endParaRPr lang="en-IN" sz="2000" b="0" i="0" dirty="0">
              <a:solidFill>
                <a:srgbClr val="374151"/>
              </a:solidFill>
              <a:effectLst/>
              <a:latin typeface="Söhne"/>
            </a:endParaRPr>
          </a:p>
          <a:p>
            <a:pPr marL="0" lvl="0" indent="0" algn="l" rtl="0">
              <a:lnSpc>
                <a:spcPct val="100000"/>
              </a:lnSpc>
              <a:spcBef>
                <a:spcPts val="0"/>
              </a:spcBef>
              <a:spcAft>
                <a:spcPts val="0"/>
              </a:spcAft>
              <a:buSzPts val="1100"/>
              <a:buNone/>
            </a:pPr>
            <a:r>
              <a:rPr lang="en-IN" sz="2000" b="0" i="0" dirty="0">
                <a:solidFill>
                  <a:srgbClr val="374151"/>
                </a:solidFill>
                <a:effectLst/>
                <a:latin typeface="Söhne"/>
              </a:rPr>
              <a:t>In the next phase, the encoded image is pass through 10 residual blocks and further  reducing its dimension . </a:t>
            </a:r>
            <a:r>
              <a:rPr lang="en-IN" sz="3600" b="0" i="0" dirty="0">
                <a:solidFill>
                  <a:srgbClr val="374151"/>
                </a:solidFill>
                <a:effectLst/>
                <a:latin typeface="Söhne"/>
              </a:rPr>
              <a:t>They capture both the content features, which represent the underlying information and structure of the input images, and the manifold features, which represent the specific style and characteristics of cartoon images. By repeatedly applying the residual block layout, the model gradually learns to transform the input images into cartoon-style images by adjusting the features at each block. So here two loss functions play a key role: </a:t>
            </a:r>
          </a:p>
          <a:p>
            <a:pPr marL="0" lvl="0" indent="0" algn="l" rtl="0">
              <a:lnSpc>
                <a:spcPct val="100000"/>
              </a:lnSpc>
              <a:spcBef>
                <a:spcPts val="0"/>
              </a:spcBef>
              <a:spcAft>
                <a:spcPts val="0"/>
              </a:spcAft>
              <a:buSzPts val="1100"/>
              <a:buNone/>
            </a:pPr>
            <a:endParaRPr lang="en-IN" sz="3600" b="0" i="0" dirty="0">
              <a:solidFill>
                <a:srgbClr val="374151"/>
              </a:solidFill>
              <a:effectLst/>
              <a:latin typeface="Söhne"/>
            </a:endParaRPr>
          </a:p>
          <a:p>
            <a:r>
              <a:rPr lang="en-IN" sz="8000" dirty="0">
                <a:effectLst/>
                <a:latin typeface="Helvetica" pitchFamily="2" charset="0"/>
              </a:rPr>
              <a:t>The adversarial loss. Its value indicates to what extent the output image of the generator G looks like a cartoon image</a:t>
            </a:r>
            <a:r>
              <a:rPr lang="en-IN" sz="5400" b="0" i="0" u="none" strike="noStrike" cap="none" dirty="0">
                <a:effectLst/>
                <a:latin typeface="Calibri"/>
                <a:cs typeface="Calibri"/>
                <a:sym typeface="Calibri"/>
              </a:rPr>
              <a:t>. </a:t>
            </a:r>
          </a:p>
          <a:p>
            <a:r>
              <a:rPr lang="en-IN" sz="5400" b="0" i="0" u="none" strike="noStrike" cap="none" dirty="0">
                <a:effectLst/>
                <a:latin typeface="Calibri"/>
                <a:cs typeface="Calibri"/>
                <a:sym typeface="Calibri"/>
              </a:rPr>
              <a:t>Content loss, which is define using </a:t>
            </a:r>
            <a:r>
              <a:rPr lang="en-IN" sz="5400" b="0" i="0" u="none" strike="noStrike" cap="none" dirty="0" err="1">
                <a:effectLst/>
                <a:latin typeface="Calibri"/>
                <a:cs typeface="Calibri"/>
                <a:sym typeface="Calibri"/>
              </a:rPr>
              <a:t>vgg</a:t>
            </a:r>
            <a:r>
              <a:rPr lang="en-IN" sz="5400" b="0" i="0" u="none" strike="noStrike" cap="none" dirty="0">
                <a:effectLst/>
                <a:latin typeface="Calibri"/>
                <a:cs typeface="Calibri"/>
                <a:sym typeface="Calibri"/>
              </a:rPr>
              <a:t> pretrained model. So </a:t>
            </a:r>
            <a:r>
              <a:rPr lang="en-IN" sz="5400" b="0" i="0" u="none" strike="noStrike" cap="none" dirty="0" err="1">
                <a:effectLst/>
                <a:latin typeface="Calibri"/>
                <a:cs typeface="Calibri"/>
                <a:sym typeface="Calibri"/>
              </a:rPr>
              <a:t>vgg</a:t>
            </a:r>
            <a:r>
              <a:rPr lang="en-IN" sz="5400" b="0" i="0" u="none" strike="noStrike" cap="none" dirty="0">
                <a:effectLst/>
                <a:latin typeface="Calibri"/>
                <a:cs typeface="Calibri"/>
                <a:sym typeface="Calibri"/>
              </a:rPr>
              <a:t> is used to extract feature maps from generated as well as real image and content loss is defined as the l1 norm of the difference between two. </a:t>
            </a:r>
          </a:p>
          <a:p>
            <a:pPr marL="914400" lvl="0" indent="-914400" algn="l" rtl="0">
              <a:lnSpc>
                <a:spcPct val="100000"/>
              </a:lnSpc>
              <a:spcBef>
                <a:spcPts val="0"/>
              </a:spcBef>
              <a:spcAft>
                <a:spcPts val="0"/>
              </a:spcAft>
              <a:buSzPts val="1100"/>
              <a:buAutoNum type="arabicPeriod"/>
            </a:pPr>
            <a:r>
              <a:rPr lang="en-IN" sz="5400" b="0" i="0" dirty="0">
                <a:solidFill>
                  <a:srgbClr val="374151"/>
                </a:solidFill>
                <a:effectLst/>
                <a:latin typeface="Söhne"/>
              </a:rPr>
              <a:t>During training, the generator network learns to map the input images to their corresponding cartoon-style images by minimizing a loss function.</a:t>
            </a:r>
            <a:endParaRPr lang="en-IN" sz="3600" b="0" i="0" u="none" strike="noStrike" cap="none" dirty="0">
              <a:solidFill>
                <a:srgbClr val="374151"/>
              </a:solidFill>
              <a:effectLst/>
              <a:latin typeface="Söhne"/>
              <a:ea typeface="Calibri"/>
              <a:cs typeface="Calibri"/>
              <a:sym typeface="Calibri"/>
            </a:endParaRPr>
          </a:p>
          <a:p>
            <a:pPr marL="0" lvl="0" indent="0" algn="l" rtl="0">
              <a:lnSpc>
                <a:spcPct val="100000"/>
              </a:lnSpc>
              <a:spcBef>
                <a:spcPts val="0"/>
              </a:spcBef>
              <a:spcAft>
                <a:spcPts val="0"/>
              </a:spcAft>
              <a:buSzPts val="1100"/>
              <a:buNone/>
            </a:pPr>
            <a:endParaRPr lang="en-IN" sz="3600" b="0" i="0" u="none" strike="noStrike" cap="none" dirty="0">
              <a:solidFill>
                <a:srgbClr val="374151"/>
              </a:solidFill>
              <a:effectLst/>
              <a:latin typeface="Söhne"/>
              <a:ea typeface="Calibri"/>
              <a:cs typeface="Calibri"/>
              <a:sym typeface="Calibri"/>
            </a:endParaRPr>
          </a:p>
          <a:p>
            <a:pPr marL="0" lvl="0" indent="0" algn="l" rtl="0">
              <a:lnSpc>
                <a:spcPct val="100000"/>
              </a:lnSpc>
              <a:spcBef>
                <a:spcPts val="0"/>
              </a:spcBef>
              <a:spcAft>
                <a:spcPts val="0"/>
              </a:spcAft>
              <a:buSzPts val="1100"/>
              <a:buNone/>
            </a:pPr>
            <a:r>
              <a:rPr lang="en-IN" sz="3600" b="0" i="0" u="none" strike="noStrike" cap="none" dirty="0">
                <a:solidFill>
                  <a:srgbClr val="374151"/>
                </a:solidFill>
                <a:effectLst/>
                <a:latin typeface="Söhne"/>
                <a:ea typeface="Calibri"/>
                <a:cs typeface="Calibri"/>
                <a:sym typeface="Calibri"/>
              </a:rPr>
              <a:t>In the last phase which is the up-sampling phase, </a:t>
            </a:r>
            <a:r>
              <a:rPr lang="en-IN" sz="2000" b="0" i="0" dirty="0">
                <a:solidFill>
                  <a:srgbClr val="374151"/>
                </a:solidFill>
                <a:effectLst/>
                <a:latin typeface="Söhne"/>
              </a:rPr>
              <a:t>two up-convolution blocks of kernel size 3 by 3  are used to restore the original dimension. Last convolution layer is used to produced images with 3 output </a:t>
            </a:r>
            <a:r>
              <a:rPr lang="en-IN" sz="2000" b="0" i="0" dirty="0" err="1">
                <a:solidFill>
                  <a:srgbClr val="374151"/>
                </a:solidFill>
                <a:effectLst/>
                <a:latin typeface="Söhne"/>
              </a:rPr>
              <a:t>chanels</a:t>
            </a:r>
            <a:endParaRPr sz="1200" b="0" i="0" u="none" strike="noStrike" cap="none" dirty="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27"/>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5"/>
        <p:cNvGrpSpPr/>
        <p:nvPr/>
      </p:nvGrpSpPr>
      <p:grpSpPr>
        <a:xfrm>
          <a:off x="0" y="0"/>
          <a:ext cx="0" cy="0"/>
          <a:chOff x="0" y="0"/>
          <a:chExt cx="0" cy="0"/>
        </a:xfrm>
      </p:grpSpPr>
      <p:sp>
        <p:nvSpPr>
          <p:cNvPr id="46" name="Google Shape;46;p36"/>
          <p:cNvSpPr txBox="1">
            <a:spLocks noGrp="1"/>
          </p:cNvSpPr>
          <p:nvPr>
            <p:ph type="title"/>
          </p:nvPr>
        </p:nvSpPr>
        <p:spPr>
          <a:xfrm>
            <a:off x="6543675" y="273844"/>
            <a:ext cx="1971675" cy="4358879"/>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47" name="Google Shape;47;p36"/>
          <p:cNvSpPr txBox="1">
            <a:spLocks noGrp="1"/>
          </p:cNvSpPr>
          <p:nvPr>
            <p:ph type="body" idx="1"/>
          </p:nvPr>
        </p:nvSpPr>
        <p:spPr>
          <a:xfrm>
            <a:off x="628650" y="273844"/>
            <a:ext cx="5800725" cy="4358879"/>
          </a:xfrm>
          <a:prstGeom prst="rect">
            <a:avLst/>
          </a:prstGeom>
          <a:noFill/>
          <a:ln>
            <a:noFill/>
          </a:ln>
        </p:spPr>
        <p:txBody>
          <a:bodyPr spcFirstLastPara="1" wrap="square" lIns="34275" tIns="34275" rIns="34275" bIns="34275" anchor="t" anchorCtr="0">
            <a:normAutofit/>
          </a:bodyPr>
          <a:lstStyle>
            <a:lvl1pPr marL="457200" lvl="0" indent="-317500" algn="l">
              <a:lnSpc>
                <a:spcPct val="90000"/>
              </a:lnSpc>
              <a:spcBef>
                <a:spcPts val="800"/>
              </a:spcBef>
              <a:spcAft>
                <a:spcPts val="0"/>
              </a:spcAft>
              <a:buClr>
                <a:srgbClr val="000000"/>
              </a:buClr>
              <a:buSzPts val="1400"/>
              <a:buChar char="•"/>
              <a:defRPr/>
            </a:lvl1pPr>
            <a:lvl2pPr marL="914400" lvl="1" indent="-317500" algn="l">
              <a:lnSpc>
                <a:spcPct val="90000"/>
              </a:lnSpc>
              <a:spcBef>
                <a:spcPts val="800"/>
              </a:spcBef>
              <a:spcAft>
                <a:spcPts val="0"/>
              </a:spcAft>
              <a:buClr>
                <a:srgbClr val="000000"/>
              </a:buClr>
              <a:buSzPts val="1400"/>
              <a:buChar char="•"/>
              <a:defRPr/>
            </a:lvl2pPr>
            <a:lvl3pPr marL="1371600" lvl="2" indent="-317500" algn="l">
              <a:lnSpc>
                <a:spcPct val="90000"/>
              </a:lnSpc>
              <a:spcBef>
                <a:spcPts val="800"/>
              </a:spcBef>
              <a:spcAft>
                <a:spcPts val="0"/>
              </a:spcAft>
              <a:buClr>
                <a:srgbClr val="000000"/>
              </a:buClr>
              <a:buSzPts val="1400"/>
              <a:buChar char="•"/>
              <a:defRPr/>
            </a:lvl3pPr>
            <a:lvl4pPr marL="1828800" lvl="3" indent="-317500" algn="l">
              <a:lnSpc>
                <a:spcPct val="90000"/>
              </a:lnSpc>
              <a:spcBef>
                <a:spcPts val="800"/>
              </a:spcBef>
              <a:spcAft>
                <a:spcPts val="0"/>
              </a:spcAft>
              <a:buClr>
                <a:srgbClr val="000000"/>
              </a:buClr>
              <a:buSzPts val="1400"/>
              <a:buChar char="•"/>
              <a:defRPr/>
            </a:lvl4pPr>
            <a:lvl5pPr marL="2286000" lvl="4" indent="-317500" algn="l">
              <a:lnSpc>
                <a:spcPct val="90000"/>
              </a:lnSpc>
              <a:spcBef>
                <a:spcPts val="800"/>
              </a:spcBef>
              <a:spcAft>
                <a:spcPts val="0"/>
              </a:spcAft>
              <a:buClr>
                <a:srgbClr val="000000"/>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48" name="Google Shape;48;p36"/>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1"/>
        <p:cNvGrpSpPr/>
        <p:nvPr/>
      </p:nvGrpSpPr>
      <p:grpSpPr>
        <a:xfrm>
          <a:off x="0" y="0"/>
          <a:ext cx="0" cy="0"/>
          <a:chOff x="0" y="0"/>
          <a:chExt cx="0" cy="0"/>
        </a:xfrm>
      </p:grpSpPr>
      <p:sp>
        <p:nvSpPr>
          <p:cNvPr id="12" name="Google Shape;12;p28"/>
          <p:cNvSpPr txBox="1">
            <a:spLocks noGrp="1"/>
          </p:cNvSpPr>
          <p:nvPr>
            <p:ph type="title"/>
          </p:nvPr>
        </p:nvSpPr>
        <p:spPr>
          <a:xfrm>
            <a:off x="628650" y="273844"/>
            <a:ext cx="7886700" cy="994172"/>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13" name="Google Shape;13;p28"/>
          <p:cNvSpPr txBox="1">
            <a:spLocks noGrp="1"/>
          </p:cNvSpPr>
          <p:nvPr>
            <p:ph type="body" idx="1"/>
          </p:nvPr>
        </p:nvSpPr>
        <p:spPr>
          <a:xfrm>
            <a:off x="628650" y="1369219"/>
            <a:ext cx="7886700" cy="3263504"/>
          </a:xfrm>
          <a:prstGeom prst="rect">
            <a:avLst/>
          </a:prstGeom>
          <a:noFill/>
          <a:ln>
            <a:noFill/>
          </a:ln>
        </p:spPr>
        <p:txBody>
          <a:bodyPr spcFirstLastPara="1" wrap="square" lIns="34275" tIns="34275" rIns="34275" bIns="34275" anchor="t" anchorCtr="0">
            <a:normAutofit/>
          </a:bodyPr>
          <a:lstStyle>
            <a:lvl1pPr marL="457200" lvl="0" indent="-317500" algn="l">
              <a:lnSpc>
                <a:spcPct val="90000"/>
              </a:lnSpc>
              <a:spcBef>
                <a:spcPts val="800"/>
              </a:spcBef>
              <a:spcAft>
                <a:spcPts val="0"/>
              </a:spcAft>
              <a:buClr>
                <a:srgbClr val="000000"/>
              </a:buClr>
              <a:buSzPts val="1400"/>
              <a:buChar char="•"/>
              <a:defRPr/>
            </a:lvl1pPr>
            <a:lvl2pPr marL="914400" lvl="1" indent="-317500" algn="l">
              <a:lnSpc>
                <a:spcPct val="90000"/>
              </a:lnSpc>
              <a:spcBef>
                <a:spcPts val="800"/>
              </a:spcBef>
              <a:spcAft>
                <a:spcPts val="0"/>
              </a:spcAft>
              <a:buClr>
                <a:srgbClr val="000000"/>
              </a:buClr>
              <a:buSzPts val="1400"/>
              <a:buChar char="•"/>
              <a:defRPr/>
            </a:lvl2pPr>
            <a:lvl3pPr marL="1371600" lvl="2" indent="-317500" algn="l">
              <a:lnSpc>
                <a:spcPct val="90000"/>
              </a:lnSpc>
              <a:spcBef>
                <a:spcPts val="800"/>
              </a:spcBef>
              <a:spcAft>
                <a:spcPts val="0"/>
              </a:spcAft>
              <a:buClr>
                <a:srgbClr val="000000"/>
              </a:buClr>
              <a:buSzPts val="1400"/>
              <a:buChar char="•"/>
              <a:defRPr/>
            </a:lvl3pPr>
            <a:lvl4pPr marL="1828800" lvl="3" indent="-317500" algn="l">
              <a:lnSpc>
                <a:spcPct val="90000"/>
              </a:lnSpc>
              <a:spcBef>
                <a:spcPts val="800"/>
              </a:spcBef>
              <a:spcAft>
                <a:spcPts val="0"/>
              </a:spcAft>
              <a:buClr>
                <a:srgbClr val="000000"/>
              </a:buClr>
              <a:buSzPts val="1400"/>
              <a:buChar char="•"/>
              <a:defRPr/>
            </a:lvl4pPr>
            <a:lvl5pPr marL="2286000" lvl="4" indent="-317500" algn="l">
              <a:lnSpc>
                <a:spcPct val="90000"/>
              </a:lnSpc>
              <a:spcBef>
                <a:spcPts val="800"/>
              </a:spcBef>
              <a:spcAft>
                <a:spcPts val="0"/>
              </a:spcAft>
              <a:buClr>
                <a:srgbClr val="000000"/>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14" name="Google Shape;14;p28"/>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29"/>
          <p:cNvSpPr txBox="1">
            <a:spLocks noGrp="1"/>
          </p:cNvSpPr>
          <p:nvPr>
            <p:ph type="title"/>
          </p:nvPr>
        </p:nvSpPr>
        <p:spPr>
          <a:xfrm>
            <a:off x="628650" y="273844"/>
            <a:ext cx="7886700" cy="994172"/>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17" name="Google Shape;17;p29"/>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30"/>
          <p:cNvSpPr txBox="1">
            <a:spLocks noGrp="1"/>
          </p:cNvSpPr>
          <p:nvPr>
            <p:ph type="title"/>
          </p:nvPr>
        </p:nvSpPr>
        <p:spPr>
          <a:xfrm>
            <a:off x="1143000" y="841772"/>
            <a:ext cx="6858000" cy="1790701"/>
          </a:xfrm>
          <a:prstGeom prst="rect">
            <a:avLst/>
          </a:prstGeom>
          <a:noFill/>
          <a:ln>
            <a:noFill/>
          </a:ln>
        </p:spPr>
        <p:txBody>
          <a:bodyPr spcFirstLastPara="1" wrap="square" lIns="34275" tIns="34275" rIns="34275" bIns="34275" anchor="b" anchorCtr="0">
            <a:normAutofit/>
          </a:bodyPr>
          <a:lstStyle>
            <a:lvl1pPr lvl="0" algn="ctr">
              <a:lnSpc>
                <a:spcPct val="90000"/>
              </a:lnSpc>
              <a:spcBef>
                <a:spcPts val="0"/>
              </a:spcBef>
              <a:spcAft>
                <a:spcPts val="0"/>
              </a:spcAft>
              <a:buClr>
                <a:srgbClr val="000000"/>
              </a:buClr>
              <a:buSzPts val="4500"/>
              <a:buFont typeface="Calibri"/>
              <a:buNone/>
              <a:defRPr sz="45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20" name="Google Shape;20;p30"/>
          <p:cNvSpPr txBox="1">
            <a:spLocks noGrp="1"/>
          </p:cNvSpPr>
          <p:nvPr>
            <p:ph type="body" idx="1"/>
          </p:nvPr>
        </p:nvSpPr>
        <p:spPr>
          <a:xfrm>
            <a:off x="1143000" y="2701528"/>
            <a:ext cx="6858000" cy="1241823"/>
          </a:xfrm>
          <a:prstGeom prst="rect">
            <a:avLst/>
          </a:prstGeom>
          <a:noFill/>
          <a:ln>
            <a:noFill/>
          </a:ln>
        </p:spPr>
        <p:txBody>
          <a:bodyPr spcFirstLastPara="1" wrap="square" lIns="34275" tIns="34275" rIns="34275" bIns="34275" anchor="t" anchorCtr="0">
            <a:normAutofit/>
          </a:bodyPr>
          <a:lstStyle>
            <a:lvl1pPr marL="457200" lvl="0" indent="-228600" algn="ctr">
              <a:lnSpc>
                <a:spcPct val="90000"/>
              </a:lnSpc>
              <a:spcBef>
                <a:spcPts val="800"/>
              </a:spcBef>
              <a:spcAft>
                <a:spcPts val="0"/>
              </a:spcAft>
              <a:buClr>
                <a:srgbClr val="000000"/>
              </a:buClr>
              <a:buSzPts val="1800"/>
              <a:buFont typeface="Calibri"/>
              <a:buNone/>
              <a:defRPr sz="1800"/>
            </a:lvl1pPr>
            <a:lvl2pPr marL="914400" lvl="1" indent="-228600" algn="ctr">
              <a:lnSpc>
                <a:spcPct val="90000"/>
              </a:lnSpc>
              <a:spcBef>
                <a:spcPts val="800"/>
              </a:spcBef>
              <a:spcAft>
                <a:spcPts val="0"/>
              </a:spcAft>
              <a:buClr>
                <a:srgbClr val="000000"/>
              </a:buClr>
              <a:buSzPts val="1800"/>
              <a:buFont typeface="Calibri"/>
              <a:buNone/>
              <a:defRPr sz="1800"/>
            </a:lvl2pPr>
            <a:lvl3pPr marL="1371600" lvl="2" indent="-228600" algn="ctr">
              <a:lnSpc>
                <a:spcPct val="90000"/>
              </a:lnSpc>
              <a:spcBef>
                <a:spcPts val="800"/>
              </a:spcBef>
              <a:spcAft>
                <a:spcPts val="0"/>
              </a:spcAft>
              <a:buClr>
                <a:srgbClr val="000000"/>
              </a:buClr>
              <a:buSzPts val="1800"/>
              <a:buFont typeface="Calibri"/>
              <a:buNone/>
              <a:defRPr sz="1800"/>
            </a:lvl3pPr>
            <a:lvl4pPr marL="1828800" lvl="3" indent="-228600" algn="ctr">
              <a:lnSpc>
                <a:spcPct val="90000"/>
              </a:lnSpc>
              <a:spcBef>
                <a:spcPts val="800"/>
              </a:spcBef>
              <a:spcAft>
                <a:spcPts val="0"/>
              </a:spcAft>
              <a:buClr>
                <a:srgbClr val="000000"/>
              </a:buClr>
              <a:buSzPts val="1800"/>
              <a:buFont typeface="Calibri"/>
              <a:buNone/>
              <a:defRPr sz="1800"/>
            </a:lvl4pPr>
            <a:lvl5pPr marL="2286000" lvl="4" indent="-228600" algn="ctr">
              <a:lnSpc>
                <a:spcPct val="90000"/>
              </a:lnSpc>
              <a:spcBef>
                <a:spcPts val="800"/>
              </a:spcBef>
              <a:spcAft>
                <a:spcPts val="0"/>
              </a:spcAft>
              <a:buClr>
                <a:srgbClr val="000000"/>
              </a:buClr>
              <a:buSzPts val="1800"/>
              <a:buFont typeface="Calibri"/>
              <a:buNone/>
              <a:defRPr sz="1800"/>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21" name="Google Shape;21;p30"/>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
        <p:cNvGrpSpPr/>
        <p:nvPr/>
      </p:nvGrpSpPr>
      <p:grpSpPr>
        <a:xfrm>
          <a:off x="0" y="0"/>
          <a:ext cx="0" cy="0"/>
          <a:chOff x="0" y="0"/>
          <a:chExt cx="0" cy="0"/>
        </a:xfrm>
      </p:grpSpPr>
      <p:sp>
        <p:nvSpPr>
          <p:cNvPr id="23" name="Google Shape;23;p31"/>
          <p:cNvSpPr txBox="1">
            <a:spLocks noGrp="1"/>
          </p:cNvSpPr>
          <p:nvPr>
            <p:ph type="title"/>
          </p:nvPr>
        </p:nvSpPr>
        <p:spPr>
          <a:xfrm>
            <a:off x="623888" y="1282304"/>
            <a:ext cx="7886700" cy="2139553"/>
          </a:xfrm>
          <a:prstGeom prst="rect">
            <a:avLst/>
          </a:prstGeom>
          <a:noFill/>
          <a:ln>
            <a:noFill/>
          </a:ln>
        </p:spPr>
        <p:txBody>
          <a:bodyPr spcFirstLastPara="1" wrap="square" lIns="34275" tIns="34275" rIns="34275" bIns="34275" anchor="b" anchorCtr="0">
            <a:normAutofit/>
          </a:bodyPr>
          <a:lstStyle>
            <a:lvl1pPr lvl="0" algn="l">
              <a:lnSpc>
                <a:spcPct val="90000"/>
              </a:lnSpc>
              <a:spcBef>
                <a:spcPts val="0"/>
              </a:spcBef>
              <a:spcAft>
                <a:spcPts val="0"/>
              </a:spcAft>
              <a:buClr>
                <a:srgbClr val="000000"/>
              </a:buClr>
              <a:buSzPts val="4500"/>
              <a:buFont typeface="Calibri"/>
              <a:buNone/>
              <a:defRPr sz="45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24" name="Google Shape;24;p31"/>
          <p:cNvSpPr txBox="1">
            <a:spLocks noGrp="1"/>
          </p:cNvSpPr>
          <p:nvPr>
            <p:ph type="body" idx="1"/>
          </p:nvPr>
        </p:nvSpPr>
        <p:spPr>
          <a:xfrm>
            <a:off x="623888" y="3442096"/>
            <a:ext cx="7886700" cy="1125142"/>
          </a:xfrm>
          <a:prstGeom prst="rect">
            <a:avLst/>
          </a:prstGeom>
          <a:noFill/>
          <a:ln>
            <a:noFill/>
          </a:ln>
        </p:spPr>
        <p:txBody>
          <a:bodyPr spcFirstLastPara="1" wrap="square" lIns="34275" tIns="34275" rIns="34275" bIns="34275" anchor="t" anchorCtr="0">
            <a:normAutofit/>
          </a:bodyPr>
          <a:lstStyle>
            <a:lvl1pPr marL="457200" lvl="0" indent="-228600" algn="l">
              <a:lnSpc>
                <a:spcPct val="90000"/>
              </a:lnSpc>
              <a:spcBef>
                <a:spcPts val="800"/>
              </a:spcBef>
              <a:spcAft>
                <a:spcPts val="0"/>
              </a:spcAft>
              <a:buClr>
                <a:srgbClr val="888888"/>
              </a:buClr>
              <a:buSzPts val="1800"/>
              <a:buFont typeface="Calibri"/>
              <a:buNone/>
              <a:defRPr sz="1800">
                <a:solidFill>
                  <a:srgbClr val="888888"/>
                </a:solidFill>
              </a:defRPr>
            </a:lvl1pPr>
            <a:lvl2pPr marL="914400" lvl="1" indent="-228600" algn="l">
              <a:lnSpc>
                <a:spcPct val="90000"/>
              </a:lnSpc>
              <a:spcBef>
                <a:spcPts val="800"/>
              </a:spcBef>
              <a:spcAft>
                <a:spcPts val="0"/>
              </a:spcAft>
              <a:buClr>
                <a:srgbClr val="888888"/>
              </a:buClr>
              <a:buSzPts val="1800"/>
              <a:buFont typeface="Calibri"/>
              <a:buNone/>
              <a:defRPr sz="1800">
                <a:solidFill>
                  <a:srgbClr val="888888"/>
                </a:solidFill>
              </a:defRPr>
            </a:lvl2pPr>
            <a:lvl3pPr marL="1371600" lvl="2" indent="-228600" algn="l">
              <a:lnSpc>
                <a:spcPct val="90000"/>
              </a:lnSpc>
              <a:spcBef>
                <a:spcPts val="800"/>
              </a:spcBef>
              <a:spcAft>
                <a:spcPts val="0"/>
              </a:spcAft>
              <a:buClr>
                <a:srgbClr val="888888"/>
              </a:buClr>
              <a:buSzPts val="1800"/>
              <a:buFont typeface="Calibri"/>
              <a:buNone/>
              <a:defRPr sz="1800">
                <a:solidFill>
                  <a:srgbClr val="888888"/>
                </a:solidFill>
              </a:defRPr>
            </a:lvl3pPr>
            <a:lvl4pPr marL="1828800" lvl="3" indent="-228600" algn="l">
              <a:lnSpc>
                <a:spcPct val="90000"/>
              </a:lnSpc>
              <a:spcBef>
                <a:spcPts val="800"/>
              </a:spcBef>
              <a:spcAft>
                <a:spcPts val="0"/>
              </a:spcAft>
              <a:buClr>
                <a:srgbClr val="888888"/>
              </a:buClr>
              <a:buSzPts val="1800"/>
              <a:buFont typeface="Calibri"/>
              <a:buNone/>
              <a:defRPr sz="1800">
                <a:solidFill>
                  <a:srgbClr val="888888"/>
                </a:solidFill>
              </a:defRPr>
            </a:lvl4pPr>
            <a:lvl5pPr marL="2286000" lvl="4" indent="-228600" algn="l">
              <a:lnSpc>
                <a:spcPct val="90000"/>
              </a:lnSpc>
              <a:spcBef>
                <a:spcPts val="800"/>
              </a:spcBef>
              <a:spcAft>
                <a:spcPts val="0"/>
              </a:spcAft>
              <a:buClr>
                <a:srgbClr val="888888"/>
              </a:buClr>
              <a:buSzPts val="1800"/>
              <a:buFont typeface="Calibri"/>
              <a:buNone/>
              <a:defRPr sz="1800">
                <a:solidFill>
                  <a:srgbClr val="888888"/>
                </a:solidFill>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25" name="Google Shape;25;p31"/>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628650" y="273844"/>
            <a:ext cx="7886700" cy="994172"/>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28" name="Google Shape;28;p32"/>
          <p:cNvSpPr txBox="1">
            <a:spLocks noGrp="1"/>
          </p:cNvSpPr>
          <p:nvPr>
            <p:ph type="body" idx="1"/>
          </p:nvPr>
        </p:nvSpPr>
        <p:spPr>
          <a:xfrm>
            <a:off x="628650" y="1369219"/>
            <a:ext cx="3886200" cy="3263504"/>
          </a:xfrm>
          <a:prstGeom prst="rect">
            <a:avLst/>
          </a:prstGeom>
          <a:noFill/>
          <a:ln>
            <a:noFill/>
          </a:ln>
        </p:spPr>
        <p:txBody>
          <a:bodyPr spcFirstLastPara="1" wrap="square" lIns="34275" tIns="34275" rIns="34275" bIns="34275" anchor="t" anchorCtr="0">
            <a:normAutofit/>
          </a:bodyPr>
          <a:lstStyle>
            <a:lvl1pPr marL="457200" lvl="0" indent="-317500" algn="l">
              <a:lnSpc>
                <a:spcPct val="90000"/>
              </a:lnSpc>
              <a:spcBef>
                <a:spcPts val="800"/>
              </a:spcBef>
              <a:spcAft>
                <a:spcPts val="0"/>
              </a:spcAft>
              <a:buClr>
                <a:srgbClr val="000000"/>
              </a:buClr>
              <a:buSzPts val="1400"/>
              <a:buChar char="•"/>
              <a:defRPr/>
            </a:lvl1pPr>
            <a:lvl2pPr marL="914400" lvl="1" indent="-317500" algn="l">
              <a:lnSpc>
                <a:spcPct val="90000"/>
              </a:lnSpc>
              <a:spcBef>
                <a:spcPts val="800"/>
              </a:spcBef>
              <a:spcAft>
                <a:spcPts val="0"/>
              </a:spcAft>
              <a:buClr>
                <a:srgbClr val="000000"/>
              </a:buClr>
              <a:buSzPts val="1400"/>
              <a:buChar char="•"/>
              <a:defRPr/>
            </a:lvl2pPr>
            <a:lvl3pPr marL="1371600" lvl="2" indent="-317500" algn="l">
              <a:lnSpc>
                <a:spcPct val="90000"/>
              </a:lnSpc>
              <a:spcBef>
                <a:spcPts val="800"/>
              </a:spcBef>
              <a:spcAft>
                <a:spcPts val="0"/>
              </a:spcAft>
              <a:buClr>
                <a:srgbClr val="000000"/>
              </a:buClr>
              <a:buSzPts val="1400"/>
              <a:buChar char="•"/>
              <a:defRPr/>
            </a:lvl3pPr>
            <a:lvl4pPr marL="1828800" lvl="3" indent="-317500" algn="l">
              <a:lnSpc>
                <a:spcPct val="90000"/>
              </a:lnSpc>
              <a:spcBef>
                <a:spcPts val="800"/>
              </a:spcBef>
              <a:spcAft>
                <a:spcPts val="0"/>
              </a:spcAft>
              <a:buClr>
                <a:srgbClr val="000000"/>
              </a:buClr>
              <a:buSzPts val="1400"/>
              <a:buChar char="•"/>
              <a:defRPr/>
            </a:lvl4pPr>
            <a:lvl5pPr marL="2286000" lvl="4" indent="-317500" algn="l">
              <a:lnSpc>
                <a:spcPct val="90000"/>
              </a:lnSpc>
              <a:spcBef>
                <a:spcPts val="800"/>
              </a:spcBef>
              <a:spcAft>
                <a:spcPts val="0"/>
              </a:spcAft>
              <a:buClr>
                <a:srgbClr val="000000"/>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29" name="Google Shape;29;p32"/>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0"/>
        <p:cNvGrpSpPr/>
        <p:nvPr/>
      </p:nvGrpSpPr>
      <p:grpSpPr>
        <a:xfrm>
          <a:off x="0" y="0"/>
          <a:ext cx="0" cy="0"/>
          <a:chOff x="0" y="0"/>
          <a:chExt cx="0" cy="0"/>
        </a:xfrm>
      </p:grpSpPr>
      <p:sp>
        <p:nvSpPr>
          <p:cNvPr id="31" name="Google Shape;31;p33"/>
          <p:cNvSpPr txBox="1">
            <a:spLocks noGrp="1"/>
          </p:cNvSpPr>
          <p:nvPr>
            <p:ph type="title"/>
          </p:nvPr>
        </p:nvSpPr>
        <p:spPr>
          <a:xfrm>
            <a:off x="629840" y="273844"/>
            <a:ext cx="7886701" cy="994172"/>
          </a:xfrm>
          <a:prstGeom prst="rect">
            <a:avLst/>
          </a:prstGeom>
          <a:noFill/>
          <a:ln>
            <a:noFill/>
          </a:ln>
        </p:spPr>
        <p:txBody>
          <a:bodyPr spcFirstLastPara="1" wrap="square" lIns="34275" tIns="34275" rIns="34275" bIns="34275" anchor="ctr" anchorCtr="0">
            <a:normAutofit/>
          </a:bodyPr>
          <a:lstStyle>
            <a:lvl1pPr lvl="0" algn="l">
              <a:lnSpc>
                <a:spcPct val="90000"/>
              </a:lnSpc>
              <a:spcBef>
                <a:spcPts val="0"/>
              </a:spcBef>
              <a:spcAft>
                <a:spcPts val="0"/>
              </a:spcAft>
              <a:buClr>
                <a:srgbClr val="000000"/>
              </a:buClr>
              <a:buSzPts val="1400"/>
              <a:buNone/>
              <a:defRPr/>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32" name="Google Shape;32;p33"/>
          <p:cNvSpPr txBox="1">
            <a:spLocks noGrp="1"/>
          </p:cNvSpPr>
          <p:nvPr>
            <p:ph type="body" idx="1"/>
          </p:nvPr>
        </p:nvSpPr>
        <p:spPr>
          <a:xfrm>
            <a:off x="629840" y="1260872"/>
            <a:ext cx="3868343" cy="617936"/>
          </a:xfrm>
          <a:prstGeom prst="rect">
            <a:avLst/>
          </a:prstGeom>
          <a:noFill/>
          <a:ln>
            <a:noFill/>
          </a:ln>
        </p:spPr>
        <p:txBody>
          <a:bodyPr spcFirstLastPara="1" wrap="square" lIns="34275" tIns="34275" rIns="34275" bIns="34275" anchor="b" anchorCtr="0">
            <a:normAutofit/>
          </a:bodyPr>
          <a:lstStyle>
            <a:lvl1pPr marL="457200" lvl="0" indent="-228600" algn="l">
              <a:lnSpc>
                <a:spcPct val="90000"/>
              </a:lnSpc>
              <a:spcBef>
                <a:spcPts val="800"/>
              </a:spcBef>
              <a:spcAft>
                <a:spcPts val="0"/>
              </a:spcAft>
              <a:buClr>
                <a:srgbClr val="000000"/>
              </a:buClr>
              <a:buSzPts val="1800"/>
              <a:buFont typeface="Calibri"/>
              <a:buNone/>
              <a:defRPr sz="1800" b="1"/>
            </a:lvl1pPr>
            <a:lvl2pPr marL="914400" lvl="1" indent="-228600" algn="l">
              <a:lnSpc>
                <a:spcPct val="90000"/>
              </a:lnSpc>
              <a:spcBef>
                <a:spcPts val="800"/>
              </a:spcBef>
              <a:spcAft>
                <a:spcPts val="0"/>
              </a:spcAft>
              <a:buClr>
                <a:srgbClr val="000000"/>
              </a:buClr>
              <a:buSzPts val="1800"/>
              <a:buFont typeface="Calibri"/>
              <a:buNone/>
              <a:defRPr sz="1800" b="1"/>
            </a:lvl2pPr>
            <a:lvl3pPr marL="1371600" lvl="2" indent="-228600" algn="l">
              <a:lnSpc>
                <a:spcPct val="90000"/>
              </a:lnSpc>
              <a:spcBef>
                <a:spcPts val="800"/>
              </a:spcBef>
              <a:spcAft>
                <a:spcPts val="0"/>
              </a:spcAft>
              <a:buClr>
                <a:srgbClr val="000000"/>
              </a:buClr>
              <a:buSzPts val="1800"/>
              <a:buFont typeface="Calibri"/>
              <a:buNone/>
              <a:defRPr sz="1800" b="1"/>
            </a:lvl3pPr>
            <a:lvl4pPr marL="1828800" lvl="3" indent="-228600" algn="l">
              <a:lnSpc>
                <a:spcPct val="90000"/>
              </a:lnSpc>
              <a:spcBef>
                <a:spcPts val="800"/>
              </a:spcBef>
              <a:spcAft>
                <a:spcPts val="0"/>
              </a:spcAft>
              <a:buClr>
                <a:srgbClr val="000000"/>
              </a:buClr>
              <a:buSzPts val="1800"/>
              <a:buFont typeface="Calibri"/>
              <a:buNone/>
              <a:defRPr sz="1800" b="1"/>
            </a:lvl4pPr>
            <a:lvl5pPr marL="2286000" lvl="4" indent="-228600" algn="l">
              <a:lnSpc>
                <a:spcPct val="90000"/>
              </a:lnSpc>
              <a:spcBef>
                <a:spcPts val="800"/>
              </a:spcBef>
              <a:spcAft>
                <a:spcPts val="0"/>
              </a:spcAft>
              <a:buClr>
                <a:srgbClr val="000000"/>
              </a:buClr>
              <a:buSzPts val="1800"/>
              <a:buFont typeface="Calibri"/>
              <a:buNone/>
              <a:defRPr sz="1800" b="1"/>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33" name="Google Shape;33;p33"/>
          <p:cNvSpPr txBox="1">
            <a:spLocks noGrp="1"/>
          </p:cNvSpPr>
          <p:nvPr>
            <p:ph type="body" idx="2"/>
          </p:nvPr>
        </p:nvSpPr>
        <p:spPr>
          <a:xfrm>
            <a:off x="4629150" y="1260872"/>
            <a:ext cx="3887391" cy="617936"/>
          </a:xfrm>
          <a:prstGeom prst="rect">
            <a:avLst/>
          </a:prstGeom>
          <a:noFill/>
          <a:ln>
            <a:noFill/>
          </a:ln>
        </p:spPr>
        <p:txBody>
          <a:bodyPr spcFirstLastPara="1" wrap="square" lIns="34275" tIns="34275" rIns="34275" bIns="34275" anchor="b" anchorCtr="0">
            <a:normAutofit/>
          </a:bodyPr>
          <a:lstStyle>
            <a:lvl1pPr marL="457200" lvl="0" indent="-317500" algn="l">
              <a:lnSpc>
                <a:spcPct val="90000"/>
              </a:lnSpc>
              <a:spcBef>
                <a:spcPts val="800"/>
              </a:spcBef>
              <a:spcAft>
                <a:spcPts val="0"/>
              </a:spcAft>
              <a:buClr>
                <a:srgbClr val="000000"/>
              </a:buClr>
              <a:buSzPts val="1400"/>
              <a:buChar char="•"/>
              <a:defRPr/>
            </a:lvl1pPr>
            <a:lvl2pPr marL="914400" lvl="1" indent="-317500" algn="l">
              <a:lnSpc>
                <a:spcPct val="90000"/>
              </a:lnSpc>
              <a:spcBef>
                <a:spcPts val="800"/>
              </a:spcBef>
              <a:spcAft>
                <a:spcPts val="0"/>
              </a:spcAft>
              <a:buClr>
                <a:srgbClr val="000000"/>
              </a:buClr>
              <a:buSzPts val="1400"/>
              <a:buChar char="•"/>
              <a:defRPr/>
            </a:lvl2pPr>
            <a:lvl3pPr marL="1371600" lvl="2" indent="-317500" algn="l">
              <a:lnSpc>
                <a:spcPct val="90000"/>
              </a:lnSpc>
              <a:spcBef>
                <a:spcPts val="800"/>
              </a:spcBef>
              <a:spcAft>
                <a:spcPts val="0"/>
              </a:spcAft>
              <a:buClr>
                <a:srgbClr val="000000"/>
              </a:buClr>
              <a:buSzPts val="1400"/>
              <a:buChar char="•"/>
              <a:defRPr/>
            </a:lvl3pPr>
            <a:lvl4pPr marL="1828800" lvl="3" indent="-317500" algn="l">
              <a:lnSpc>
                <a:spcPct val="90000"/>
              </a:lnSpc>
              <a:spcBef>
                <a:spcPts val="800"/>
              </a:spcBef>
              <a:spcAft>
                <a:spcPts val="0"/>
              </a:spcAft>
              <a:buClr>
                <a:srgbClr val="000000"/>
              </a:buClr>
              <a:buSzPts val="1400"/>
              <a:buChar char="•"/>
              <a:defRPr/>
            </a:lvl4pPr>
            <a:lvl5pPr marL="2286000" lvl="4" indent="-317500" algn="l">
              <a:lnSpc>
                <a:spcPct val="90000"/>
              </a:lnSpc>
              <a:spcBef>
                <a:spcPts val="800"/>
              </a:spcBef>
              <a:spcAft>
                <a:spcPts val="0"/>
              </a:spcAft>
              <a:buClr>
                <a:srgbClr val="000000"/>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34" name="Google Shape;34;p33"/>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629840" y="342900"/>
            <a:ext cx="2949180" cy="1200150"/>
          </a:xfrm>
          <a:prstGeom prst="rect">
            <a:avLst/>
          </a:prstGeom>
          <a:noFill/>
          <a:ln>
            <a:noFill/>
          </a:ln>
        </p:spPr>
        <p:txBody>
          <a:bodyPr spcFirstLastPara="1" wrap="square" lIns="34275" tIns="34275" rIns="34275" bIns="34275" anchor="b" anchorCtr="0">
            <a:normAutofit/>
          </a:bodyPr>
          <a:lstStyle>
            <a:lvl1pPr lvl="0" algn="l">
              <a:lnSpc>
                <a:spcPct val="90000"/>
              </a:lnSpc>
              <a:spcBef>
                <a:spcPts val="0"/>
              </a:spcBef>
              <a:spcAft>
                <a:spcPts val="0"/>
              </a:spcAft>
              <a:buClr>
                <a:srgbClr val="000000"/>
              </a:buClr>
              <a:buSzPts val="2400"/>
              <a:buFont typeface="Calibri"/>
              <a:buNone/>
              <a:defRPr sz="24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37" name="Google Shape;37;p34"/>
          <p:cNvSpPr txBox="1">
            <a:spLocks noGrp="1"/>
          </p:cNvSpPr>
          <p:nvPr>
            <p:ph type="body" idx="1"/>
          </p:nvPr>
        </p:nvSpPr>
        <p:spPr>
          <a:xfrm>
            <a:off x="3887390" y="740569"/>
            <a:ext cx="4629152" cy="3655219"/>
          </a:xfrm>
          <a:prstGeom prst="rect">
            <a:avLst/>
          </a:prstGeom>
          <a:noFill/>
          <a:ln>
            <a:noFill/>
          </a:ln>
        </p:spPr>
        <p:txBody>
          <a:bodyPr spcFirstLastPara="1" wrap="square" lIns="34275" tIns="34275" rIns="34275" bIns="34275" anchor="t" anchorCtr="0">
            <a:normAutofit/>
          </a:bodyPr>
          <a:lstStyle>
            <a:lvl1pPr marL="457200" lvl="0" indent="-381000" algn="l">
              <a:lnSpc>
                <a:spcPct val="90000"/>
              </a:lnSpc>
              <a:spcBef>
                <a:spcPts val="800"/>
              </a:spcBef>
              <a:spcAft>
                <a:spcPts val="0"/>
              </a:spcAft>
              <a:buClr>
                <a:srgbClr val="000000"/>
              </a:buClr>
              <a:buSzPts val="2400"/>
              <a:buChar char="•"/>
              <a:defRPr sz="2400"/>
            </a:lvl1pPr>
            <a:lvl2pPr marL="914400" lvl="1" indent="-381000" algn="l">
              <a:lnSpc>
                <a:spcPct val="90000"/>
              </a:lnSpc>
              <a:spcBef>
                <a:spcPts val="800"/>
              </a:spcBef>
              <a:spcAft>
                <a:spcPts val="0"/>
              </a:spcAft>
              <a:buClr>
                <a:srgbClr val="000000"/>
              </a:buClr>
              <a:buSzPts val="2400"/>
              <a:buChar char="•"/>
              <a:defRPr sz="2400"/>
            </a:lvl2pPr>
            <a:lvl3pPr marL="1371600" lvl="2" indent="-381000" algn="l">
              <a:lnSpc>
                <a:spcPct val="90000"/>
              </a:lnSpc>
              <a:spcBef>
                <a:spcPts val="800"/>
              </a:spcBef>
              <a:spcAft>
                <a:spcPts val="0"/>
              </a:spcAft>
              <a:buClr>
                <a:srgbClr val="000000"/>
              </a:buClr>
              <a:buSzPts val="2400"/>
              <a:buChar char="•"/>
              <a:defRPr sz="2400"/>
            </a:lvl3pPr>
            <a:lvl4pPr marL="1828800" lvl="3" indent="-381000" algn="l">
              <a:lnSpc>
                <a:spcPct val="90000"/>
              </a:lnSpc>
              <a:spcBef>
                <a:spcPts val="800"/>
              </a:spcBef>
              <a:spcAft>
                <a:spcPts val="0"/>
              </a:spcAft>
              <a:buClr>
                <a:srgbClr val="000000"/>
              </a:buClr>
              <a:buSzPts val="2400"/>
              <a:buChar char="•"/>
              <a:defRPr sz="2400"/>
            </a:lvl4pPr>
            <a:lvl5pPr marL="2286000" lvl="4" indent="-381000" algn="l">
              <a:lnSpc>
                <a:spcPct val="90000"/>
              </a:lnSpc>
              <a:spcBef>
                <a:spcPts val="800"/>
              </a:spcBef>
              <a:spcAft>
                <a:spcPts val="0"/>
              </a:spcAft>
              <a:buClr>
                <a:srgbClr val="000000"/>
              </a:buClr>
              <a:buSzPts val="2400"/>
              <a:buChar char="•"/>
              <a:defRPr sz="2400"/>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38" name="Google Shape;38;p34"/>
          <p:cNvSpPr txBox="1">
            <a:spLocks noGrp="1"/>
          </p:cNvSpPr>
          <p:nvPr>
            <p:ph type="body" idx="2"/>
          </p:nvPr>
        </p:nvSpPr>
        <p:spPr>
          <a:xfrm>
            <a:off x="629840" y="1543050"/>
            <a:ext cx="2949181" cy="2858691"/>
          </a:xfrm>
          <a:prstGeom prst="rect">
            <a:avLst/>
          </a:prstGeom>
          <a:noFill/>
          <a:ln>
            <a:noFill/>
          </a:ln>
        </p:spPr>
        <p:txBody>
          <a:bodyPr spcFirstLastPara="1" wrap="square" lIns="34275" tIns="34275" rIns="34275" bIns="34275" anchor="t" anchorCtr="0">
            <a:normAutofit/>
          </a:bodyPr>
          <a:lstStyle>
            <a:lvl1pPr marL="457200" lvl="0" indent="-317500" algn="l">
              <a:lnSpc>
                <a:spcPct val="90000"/>
              </a:lnSpc>
              <a:spcBef>
                <a:spcPts val="800"/>
              </a:spcBef>
              <a:spcAft>
                <a:spcPts val="0"/>
              </a:spcAft>
              <a:buClr>
                <a:srgbClr val="000000"/>
              </a:buClr>
              <a:buSzPts val="1400"/>
              <a:buChar char="•"/>
              <a:defRPr/>
            </a:lvl1pPr>
            <a:lvl2pPr marL="914400" lvl="1" indent="-317500" algn="l">
              <a:lnSpc>
                <a:spcPct val="90000"/>
              </a:lnSpc>
              <a:spcBef>
                <a:spcPts val="800"/>
              </a:spcBef>
              <a:spcAft>
                <a:spcPts val="0"/>
              </a:spcAft>
              <a:buClr>
                <a:srgbClr val="000000"/>
              </a:buClr>
              <a:buSzPts val="1400"/>
              <a:buChar char="•"/>
              <a:defRPr/>
            </a:lvl2pPr>
            <a:lvl3pPr marL="1371600" lvl="2" indent="-317500" algn="l">
              <a:lnSpc>
                <a:spcPct val="90000"/>
              </a:lnSpc>
              <a:spcBef>
                <a:spcPts val="800"/>
              </a:spcBef>
              <a:spcAft>
                <a:spcPts val="0"/>
              </a:spcAft>
              <a:buClr>
                <a:srgbClr val="000000"/>
              </a:buClr>
              <a:buSzPts val="1400"/>
              <a:buChar char="•"/>
              <a:defRPr/>
            </a:lvl3pPr>
            <a:lvl4pPr marL="1828800" lvl="3" indent="-317500" algn="l">
              <a:lnSpc>
                <a:spcPct val="90000"/>
              </a:lnSpc>
              <a:spcBef>
                <a:spcPts val="800"/>
              </a:spcBef>
              <a:spcAft>
                <a:spcPts val="0"/>
              </a:spcAft>
              <a:buClr>
                <a:srgbClr val="000000"/>
              </a:buClr>
              <a:buSzPts val="1400"/>
              <a:buChar char="•"/>
              <a:defRPr/>
            </a:lvl4pPr>
            <a:lvl5pPr marL="2286000" lvl="4" indent="-317500" algn="l">
              <a:lnSpc>
                <a:spcPct val="90000"/>
              </a:lnSpc>
              <a:spcBef>
                <a:spcPts val="800"/>
              </a:spcBef>
              <a:spcAft>
                <a:spcPts val="0"/>
              </a:spcAft>
              <a:buClr>
                <a:srgbClr val="000000"/>
              </a:buClr>
              <a:buSzPts val="1400"/>
              <a:buChar char="•"/>
              <a:defRPr/>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39" name="Google Shape;39;p34"/>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629840" y="342900"/>
            <a:ext cx="2949180" cy="1200150"/>
          </a:xfrm>
          <a:prstGeom prst="rect">
            <a:avLst/>
          </a:prstGeom>
          <a:noFill/>
          <a:ln>
            <a:noFill/>
          </a:ln>
        </p:spPr>
        <p:txBody>
          <a:bodyPr spcFirstLastPara="1" wrap="square" lIns="34275" tIns="34275" rIns="34275" bIns="34275" anchor="b" anchorCtr="0">
            <a:normAutofit/>
          </a:bodyPr>
          <a:lstStyle>
            <a:lvl1pPr lvl="0" algn="l">
              <a:lnSpc>
                <a:spcPct val="90000"/>
              </a:lnSpc>
              <a:spcBef>
                <a:spcPts val="0"/>
              </a:spcBef>
              <a:spcAft>
                <a:spcPts val="0"/>
              </a:spcAft>
              <a:buClr>
                <a:srgbClr val="000000"/>
              </a:buClr>
              <a:buSzPts val="2400"/>
              <a:buFont typeface="Calibri"/>
              <a:buNone/>
              <a:defRPr sz="24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a:endParaRPr/>
          </a:p>
        </p:txBody>
      </p:sp>
      <p:sp>
        <p:nvSpPr>
          <p:cNvPr id="42" name="Google Shape;42;p35"/>
          <p:cNvSpPr>
            <a:spLocks noGrp="1"/>
          </p:cNvSpPr>
          <p:nvPr>
            <p:ph type="pic" idx="2"/>
          </p:nvPr>
        </p:nvSpPr>
        <p:spPr>
          <a:xfrm>
            <a:off x="3887390" y="740569"/>
            <a:ext cx="4629152" cy="3655219"/>
          </a:xfrm>
          <a:prstGeom prst="rect">
            <a:avLst/>
          </a:prstGeom>
          <a:noFill/>
          <a:ln>
            <a:noFill/>
          </a:ln>
        </p:spPr>
      </p:sp>
      <p:sp>
        <p:nvSpPr>
          <p:cNvPr id="43" name="Google Shape;43;p35"/>
          <p:cNvSpPr txBox="1">
            <a:spLocks noGrp="1"/>
          </p:cNvSpPr>
          <p:nvPr>
            <p:ph type="body" idx="1"/>
          </p:nvPr>
        </p:nvSpPr>
        <p:spPr>
          <a:xfrm>
            <a:off x="629840" y="1543050"/>
            <a:ext cx="2949180" cy="2858691"/>
          </a:xfrm>
          <a:prstGeom prst="rect">
            <a:avLst/>
          </a:prstGeom>
          <a:noFill/>
          <a:ln>
            <a:noFill/>
          </a:ln>
        </p:spPr>
        <p:txBody>
          <a:bodyPr spcFirstLastPara="1" wrap="square" lIns="34275" tIns="34275" rIns="34275" bIns="34275" anchor="t" anchorCtr="0">
            <a:normAutofit/>
          </a:bodyPr>
          <a:lstStyle>
            <a:lvl1pPr marL="457200" lvl="0" indent="-228600" algn="l">
              <a:lnSpc>
                <a:spcPct val="90000"/>
              </a:lnSpc>
              <a:spcBef>
                <a:spcPts val="800"/>
              </a:spcBef>
              <a:spcAft>
                <a:spcPts val="0"/>
              </a:spcAft>
              <a:buClr>
                <a:srgbClr val="000000"/>
              </a:buClr>
              <a:buSzPts val="1200"/>
              <a:buFont typeface="Calibri"/>
              <a:buNone/>
              <a:defRPr sz="1200"/>
            </a:lvl1pPr>
            <a:lvl2pPr marL="914400" lvl="1" indent="-228600" algn="l">
              <a:lnSpc>
                <a:spcPct val="90000"/>
              </a:lnSpc>
              <a:spcBef>
                <a:spcPts val="800"/>
              </a:spcBef>
              <a:spcAft>
                <a:spcPts val="0"/>
              </a:spcAft>
              <a:buClr>
                <a:srgbClr val="000000"/>
              </a:buClr>
              <a:buSzPts val="1200"/>
              <a:buFont typeface="Calibri"/>
              <a:buNone/>
              <a:defRPr sz="1200"/>
            </a:lvl2pPr>
            <a:lvl3pPr marL="1371600" lvl="2" indent="-228600" algn="l">
              <a:lnSpc>
                <a:spcPct val="90000"/>
              </a:lnSpc>
              <a:spcBef>
                <a:spcPts val="800"/>
              </a:spcBef>
              <a:spcAft>
                <a:spcPts val="0"/>
              </a:spcAft>
              <a:buClr>
                <a:srgbClr val="000000"/>
              </a:buClr>
              <a:buSzPts val="1200"/>
              <a:buFont typeface="Calibri"/>
              <a:buNone/>
              <a:defRPr sz="1200"/>
            </a:lvl3pPr>
            <a:lvl4pPr marL="1828800" lvl="3" indent="-228600" algn="l">
              <a:lnSpc>
                <a:spcPct val="90000"/>
              </a:lnSpc>
              <a:spcBef>
                <a:spcPts val="800"/>
              </a:spcBef>
              <a:spcAft>
                <a:spcPts val="0"/>
              </a:spcAft>
              <a:buClr>
                <a:srgbClr val="000000"/>
              </a:buClr>
              <a:buSzPts val="1200"/>
              <a:buFont typeface="Calibri"/>
              <a:buNone/>
              <a:defRPr sz="1200"/>
            </a:lvl4pPr>
            <a:lvl5pPr marL="2286000" lvl="4" indent="-228600" algn="l">
              <a:lnSpc>
                <a:spcPct val="90000"/>
              </a:lnSpc>
              <a:spcBef>
                <a:spcPts val="800"/>
              </a:spcBef>
              <a:spcAft>
                <a:spcPts val="0"/>
              </a:spcAft>
              <a:buClr>
                <a:srgbClr val="000000"/>
              </a:buClr>
              <a:buSzPts val="1200"/>
              <a:buFont typeface="Calibri"/>
              <a:buNone/>
              <a:defRPr sz="1200"/>
            </a:lvl5pPr>
            <a:lvl6pPr marL="2743200" lvl="5" indent="-317500" algn="l">
              <a:lnSpc>
                <a:spcPct val="90000"/>
              </a:lnSpc>
              <a:spcBef>
                <a:spcPts val="800"/>
              </a:spcBef>
              <a:spcAft>
                <a:spcPts val="0"/>
              </a:spcAft>
              <a:buClr>
                <a:srgbClr val="000000"/>
              </a:buClr>
              <a:buSzPts val="1400"/>
              <a:buChar char="•"/>
              <a:defRPr/>
            </a:lvl6pPr>
            <a:lvl7pPr marL="3200400" lvl="6" indent="-317500" algn="l">
              <a:lnSpc>
                <a:spcPct val="90000"/>
              </a:lnSpc>
              <a:spcBef>
                <a:spcPts val="800"/>
              </a:spcBef>
              <a:spcAft>
                <a:spcPts val="0"/>
              </a:spcAft>
              <a:buClr>
                <a:srgbClr val="000000"/>
              </a:buClr>
              <a:buSzPts val="1400"/>
              <a:buChar char="•"/>
              <a:defRPr/>
            </a:lvl7pPr>
            <a:lvl8pPr marL="3657600" lvl="7" indent="-317500" algn="l">
              <a:lnSpc>
                <a:spcPct val="90000"/>
              </a:lnSpc>
              <a:spcBef>
                <a:spcPts val="800"/>
              </a:spcBef>
              <a:spcAft>
                <a:spcPts val="0"/>
              </a:spcAft>
              <a:buClr>
                <a:srgbClr val="000000"/>
              </a:buClr>
              <a:buSzPts val="1400"/>
              <a:buChar char="•"/>
              <a:defRPr/>
            </a:lvl8pPr>
            <a:lvl9pPr marL="4114800" lvl="8" indent="-317500" algn="l">
              <a:lnSpc>
                <a:spcPct val="90000"/>
              </a:lnSpc>
              <a:spcBef>
                <a:spcPts val="800"/>
              </a:spcBef>
              <a:spcAft>
                <a:spcPts val="0"/>
              </a:spcAft>
              <a:buClr>
                <a:srgbClr val="000000"/>
              </a:buClr>
              <a:buSzPts val="1400"/>
              <a:buChar char="•"/>
              <a:defRPr/>
            </a:lvl9pPr>
          </a:lstStyle>
          <a:p>
            <a:endParaRPr/>
          </a:p>
        </p:txBody>
      </p:sp>
      <p:sp>
        <p:nvSpPr>
          <p:cNvPr id="44" name="Google Shape;44;p35"/>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628650" y="273844"/>
            <a:ext cx="7886700" cy="994172"/>
          </a:xfrm>
          <a:prstGeom prst="rect">
            <a:avLst/>
          </a:prstGeom>
          <a:noFill/>
          <a:ln>
            <a:noFill/>
          </a:ln>
        </p:spPr>
        <p:txBody>
          <a:bodyPr spcFirstLastPara="1" wrap="square" lIns="34275" tIns="34275" rIns="34275" bIns="34275" anchor="ctr" anchorCtr="0">
            <a:normAutofit/>
          </a:bodyPr>
          <a:lstStyle>
            <a:lvl1pPr marR="0" lvl="0"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3300"/>
              <a:buFont typeface="Calibri"/>
              <a:buNone/>
              <a:defRPr sz="3300" b="0" i="0" u="none" strike="noStrike" cap="none">
                <a:solidFill>
                  <a:srgbClr val="000000"/>
                </a:solidFill>
                <a:latin typeface="Calibri"/>
                <a:ea typeface="Calibri"/>
                <a:cs typeface="Calibri"/>
                <a:sym typeface="Calibri"/>
              </a:defRPr>
            </a:lvl9pPr>
          </a:lstStyle>
          <a:p>
            <a:endParaRPr/>
          </a:p>
        </p:txBody>
      </p:sp>
      <p:sp>
        <p:nvSpPr>
          <p:cNvPr id="7" name="Google Shape;7;p26"/>
          <p:cNvSpPr txBox="1">
            <a:spLocks noGrp="1"/>
          </p:cNvSpPr>
          <p:nvPr>
            <p:ph type="body" idx="1"/>
          </p:nvPr>
        </p:nvSpPr>
        <p:spPr>
          <a:xfrm>
            <a:off x="628650" y="1369219"/>
            <a:ext cx="7886700" cy="3263504"/>
          </a:xfrm>
          <a:prstGeom prst="rect">
            <a:avLst/>
          </a:prstGeom>
          <a:noFill/>
          <a:ln>
            <a:noFill/>
          </a:ln>
        </p:spPr>
        <p:txBody>
          <a:bodyPr spcFirstLastPara="1" wrap="square" lIns="34275" tIns="34275" rIns="34275" bIns="34275" anchor="t" anchorCtr="0">
            <a:normAutofit/>
          </a:bodyPr>
          <a:lstStyle>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Calibri"/>
                <a:ea typeface="Calibri"/>
                <a:cs typeface="Calibri"/>
                <a:sym typeface="Calibri"/>
              </a:defRPr>
            </a:lvl9pPr>
          </a:lstStyle>
          <a:p>
            <a:endParaRPr/>
          </a:p>
        </p:txBody>
      </p:sp>
      <p:sp>
        <p:nvSpPr>
          <p:cNvPr id="8" name="Google Shape;8;p26"/>
          <p:cNvSpPr txBox="1">
            <a:spLocks noGrp="1"/>
          </p:cNvSpPr>
          <p:nvPr>
            <p:ph type="sldNum" idx="12"/>
          </p:nvPr>
        </p:nvSpPr>
        <p:spPr>
          <a:xfrm>
            <a:off x="8317366" y="4803220"/>
            <a:ext cx="197985" cy="201929"/>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4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48550/arxiv.2106.1244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oi.org/10.1109/cvpr.2018.00986" TargetMode="External"/><Relationship Id="rId4" Type="http://schemas.openxmlformats.org/officeDocument/2006/relationships/hyperlink" Target="https://doi.org/10.1007/978-981-15-5577-0_1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febooru.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p:nvPr/>
        </p:nvSpPr>
        <p:spPr>
          <a:xfrm>
            <a:off x="1142999" y="0"/>
            <a:ext cx="6856287" cy="5143500"/>
          </a:xfrm>
          <a:prstGeom prst="rect">
            <a:avLst/>
          </a:prstGeom>
          <a:solidFill>
            <a:srgbClr val="FFFFFF"/>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54" name="Google Shape;54;p1"/>
          <p:cNvSpPr/>
          <p:nvPr/>
        </p:nvSpPr>
        <p:spPr>
          <a:xfrm>
            <a:off x="0" y="3784146"/>
            <a:ext cx="9144000" cy="1359354"/>
          </a:xfrm>
          <a:prstGeom prst="rect">
            <a:avLst/>
          </a:prstGeom>
          <a:solidFill>
            <a:schemeClr val="accent2"/>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55" name="Google Shape;55;p1"/>
          <p:cNvSpPr/>
          <p:nvPr/>
        </p:nvSpPr>
        <p:spPr>
          <a:xfrm>
            <a:off x="0" y="-209744"/>
            <a:ext cx="9144001" cy="4664871"/>
          </a:xfrm>
          <a:custGeom>
            <a:avLst/>
            <a:gdLst/>
            <a:ahLst/>
            <a:cxnLst/>
            <a:rect l="l" t="t" r="r" b="b"/>
            <a:pathLst>
              <a:path w="21600" h="21600" extrusionOk="0">
                <a:moveTo>
                  <a:pt x="12029" y="21363"/>
                </a:moveTo>
                <a:lnTo>
                  <a:pt x="12027" y="21363"/>
                </a:lnTo>
                <a:cubicBezTo>
                  <a:pt x="12027" y="21364"/>
                  <a:pt x="12027" y="21365"/>
                  <a:pt x="12027" y="21365"/>
                </a:cubicBezTo>
                <a:close/>
                <a:moveTo>
                  <a:pt x="17" y="0"/>
                </a:moveTo>
                <a:lnTo>
                  <a:pt x="21600" y="0"/>
                </a:lnTo>
                <a:lnTo>
                  <a:pt x="21600" y="17730"/>
                </a:lnTo>
                <a:lnTo>
                  <a:pt x="21599" y="17730"/>
                </a:lnTo>
                <a:lnTo>
                  <a:pt x="21600" y="18256"/>
                </a:lnTo>
                <a:lnTo>
                  <a:pt x="21368" y="18392"/>
                </a:lnTo>
                <a:cubicBezTo>
                  <a:pt x="21142" y="18518"/>
                  <a:pt x="20915" y="18638"/>
                  <a:pt x="20687" y="18752"/>
                </a:cubicBezTo>
                <a:cubicBezTo>
                  <a:pt x="19954" y="19125"/>
                  <a:pt x="19214" y="19450"/>
                  <a:pt x="18470" y="19737"/>
                </a:cubicBezTo>
                <a:cubicBezTo>
                  <a:pt x="17881" y="19963"/>
                  <a:pt x="17290" y="20166"/>
                  <a:pt x="16696" y="20345"/>
                </a:cubicBezTo>
                <a:cubicBezTo>
                  <a:pt x="16127" y="20518"/>
                  <a:pt x="15557" y="20673"/>
                  <a:pt x="14985" y="20810"/>
                </a:cubicBezTo>
                <a:cubicBezTo>
                  <a:pt x="14548" y="20915"/>
                  <a:pt x="14109" y="21004"/>
                  <a:pt x="13670" y="21088"/>
                </a:cubicBezTo>
                <a:lnTo>
                  <a:pt x="12316" y="21316"/>
                </a:lnTo>
                <a:lnTo>
                  <a:pt x="12289" y="21323"/>
                </a:lnTo>
                <a:lnTo>
                  <a:pt x="12030" y="21363"/>
                </a:lnTo>
                <a:lnTo>
                  <a:pt x="12047" y="21369"/>
                </a:lnTo>
                <a:cubicBezTo>
                  <a:pt x="12068" y="21371"/>
                  <a:pt x="12089" y="21363"/>
                  <a:pt x="12110" y="21363"/>
                </a:cubicBezTo>
                <a:cubicBezTo>
                  <a:pt x="12139" y="21363"/>
                  <a:pt x="12167" y="21354"/>
                  <a:pt x="12196" y="21353"/>
                </a:cubicBezTo>
                <a:cubicBezTo>
                  <a:pt x="12607" y="21334"/>
                  <a:pt x="13017" y="21292"/>
                  <a:pt x="13427" y="21240"/>
                </a:cubicBezTo>
                <a:cubicBezTo>
                  <a:pt x="14045" y="21162"/>
                  <a:pt x="14662" y="21064"/>
                  <a:pt x="15278" y="20938"/>
                </a:cubicBezTo>
                <a:cubicBezTo>
                  <a:pt x="15785" y="20836"/>
                  <a:pt x="16291" y="20716"/>
                  <a:pt x="16795" y="20577"/>
                </a:cubicBezTo>
                <a:cubicBezTo>
                  <a:pt x="17477" y="20388"/>
                  <a:pt x="18156" y="20163"/>
                  <a:pt x="18831" y="19902"/>
                </a:cubicBezTo>
                <a:cubicBezTo>
                  <a:pt x="19648" y="19586"/>
                  <a:pt x="20457" y="19212"/>
                  <a:pt x="21257" y="18770"/>
                </a:cubicBezTo>
                <a:lnTo>
                  <a:pt x="21600" y="18572"/>
                </a:lnTo>
                <a:lnTo>
                  <a:pt x="21600" y="18762"/>
                </a:lnTo>
                <a:lnTo>
                  <a:pt x="20957" y="19128"/>
                </a:lnTo>
                <a:cubicBezTo>
                  <a:pt x="20436" y="19405"/>
                  <a:pt x="19910" y="19651"/>
                  <a:pt x="19380" y="19873"/>
                </a:cubicBezTo>
                <a:cubicBezTo>
                  <a:pt x="18820" y="20109"/>
                  <a:pt x="18257" y="20317"/>
                  <a:pt x="17691" y="20498"/>
                </a:cubicBezTo>
                <a:cubicBezTo>
                  <a:pt x="17221" y="20649"/>
                  <a:pt x="16749" y="20784"/>
                  <a:pt x="16276" y="20901"/>
                </a:cubicBezTo>
                <a:cubicBezTo>
                  <a:pt x="15917" y="20990"/>
                  <a:pt x="15558" y="21074"/>
                  <a:pt x="15198" y="21143"/>
                </a:cubicBezTo>
                <a:lnTo>
                  <a:pt x="13933" y="21356"/>
                </a:lnTo>
                <a:cubicBezTo>
                  <a:pt x="13385" y="21434"/>
                  <a:pt x="12837" y="21496"/>
                  <a:pt x="12287" y="21535"/>
                </a:cubicBezTo>
                <a:lnTo>
                  <a:pt x="11476" y="21583"/>
                </a:lnTo>
                <a:cubicBezTo>
                  <a:pt x="11408" y="21576"/>
                  <a:pt x="11340" y="21582"/>
                  <a:pt x="11272" y="21600"/>
                </a:cubicBezTo>
                <a:lnTo>
                  <a:pt x="10731" y="21600"/>
                </a:lnTo>
                <a:lnTo>
                  <a:pt x="10591" y="21584"/>
                </a:lnTo>
                <a:lnTo>
                  <a:pt x="9328" y="21458"/>
                </a:lnTo>
                <a:cubicBezTo>
                  <a:pt x="8784" y="21415"/>
                  <a:pt x="8241" y="21344"/>
                  <a:pt x="7700" y="21242"/>
                </a:cubicBezTo>
                <a:lnTo>
                  <a:pt x="5976" y="20900"/>
                </a:lnTo>
                <a:cubicBezTo>
                  <a:pt x="5378" y="20781"/>
                  <a:pt x="4781" y="20643"/>
                  <a:pt x="4185" y="20487"/>
                </a:cubicBezTo>
                <a:cubicBezTo>
                  <a:pt x="3516" y="20313"/>
                  <a:pt x="2849" y="20112"/>
                  <a:pt x="2185" y="19885"/>
                </a:cubicBezTo>
                <a:cubicBezTo>
                  <a:pt x="1492" y="19646"/>
                  <a:pt x="804" y="19374"/>
                  <a:pt x="121" y="19052"/>
                </a:cubicBezTo>
                <a:lnTo>
                  <a:pt x="0" y="18992"/>
                </a:lnTo>
                <a:lnTo>
                  <a:pt x="0" y="18796"/>
                </a:lnTo>
                <a:lnTo>
                  <a:pt x="128" y="18861"/>
                </a:lnTo>
                <a:cubicBezTo>
                  <a:pt x="439" y="19008"/>
                  <a:pt x="751" y="19144"/>
                  <a:pt x="1064" y="19272"/>
                </a:cubicBezTo>
                <a:cubicBezTo>
                  <a:pt x="1751" y="19553"/>
                  <a:pt x="2442" y="19792"/>
                  <a:pt x="3135" y="20002"/>
                </a:cubicBezTo>
                <a:cubicBezTo>
                  <a:pt x="3636" y="20154"/>
                  <a:pt x="4138" y="20293"/>
                  <a:pt x="4630" y="20409"/>
                </a:cubicBezTo>
                <a:cubicBezTo>
                  <a:pt x="4616" y="20418"/>
                  <a:pt x="4597" y="20383"/>
                  <a:pt x="4573" y="20374"/>
                </a:cubicBezTo>
                <a:cubicBezTo>
                  <a:pt x="3698" y="20055"/>
                  <a:pt x="2831" y="19670"/>
                  <a:pt x="1971" y="19218"/>
                </a:cubicBezTo>
                <a:cubicBezTo>
                  <a:pt x="1560" y="19003"/>
                  <a:pt x="1151" y="18772"/>
                  <a:pt x="745" y="18526"/>
                </a:cubicBezTo>
                <a:lnTo>
                  <a:pt x="0" y="18043"/>
                </a:lnTo>
                <a:lnTo>
                  <a:pt x="0" y="0"/>
                </a:lnTo>
                <a:lnTo>
                  <a:pt x="17" y="0"/>
                </a:lnTo>
                <a:close/>
              </a:path>
            </a:pathLst>
          </a:custGeom>
          <a:solidFill>
            <a:srgbClr val="FFFFFF"/>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56" name="Google Shape;56;p1"/>
          <p:cNvSpPr txBox="1"/>
          <p:nvPr/>
        </p:nvSpPr>
        <p:spPr>
          <a:xfrm>
            <a:off x="434050" y="1162234"/>
            <a:ext cx="8090700" cy="577200"/>
          </a:xfrm>
          <a:prstGeom prst="rect">
            <a:avLst/>
          </a:prstGeom>
          <a:noFill/>
          <a:ln>
            <a:noFill/>
          </a:ln>
        </p:spPr>
        <p:txBody>
          <a:bodyPr spcFirstLastPara="1" wrap="square" lIns="34250" tIns="34250" rIns="34250" bIns="34250" anchor="t" anchorCtr="0">
            <a:spAutoFit/>
          </a:bodyPr>
          <a:lstStyle/>
          <a:p>
            <a:pPr marL="0" marR="0" lvl="0" indent="0" algn="ctr" rtl="0">
              <a:lnSpc>
                <a:spcPct val="100000"/>
              </a:lnSpc>
              <a:spcBef>
                <a:spcPts val="0"/>
              </a:spcBef>
              <a:spcAft>
                <a:spcPts val="0"/>
              </a:spcAft>
              <a:buClr>
                <a:srgbClr val="000000"/>
              </a:buClr>
              <a:buSzPts val="2100"/>
              <a:buFont typeface="Calibri"/>
              <a:buNone/>
            </a:pPr>
            <a:r>
              <a:rPr lang="en" sz="3300" b="1" i="0" u="none" strike="noStrike" cap="none">
                <a:solidFill>
                  <a:srgbClr val="000000"/>
                </a:solidFill>
                <a:latin typeface="Calibri"/>
                <a:ea typeface="Calibri"/>
                <a:cs typeface="Calibri"/>
                <a:sym typeface="Calibri"/>
              </a:rPr>
              <a:t>Animated Face Image Generation using GANs</a:t>
            </a:r>
            <a:endParaRPr sz="3300" b="0" i="0" u="none" strike="noStrike" cap="none">
              <a:solidFill>
                <a:srgbClr val="000000"/>
              </a:solidFill>
              <a:latin typeface="Calibri"/>
              <a:ea typeface="Calibri"/>
              <a:cs typeface="Calibri"/>
              <a:sym typeface="Calibri"/>
            </a:endParaRPr>
          </a:p>
        </p:txBody>
      </p:sp>
      <p:sp>
        <p:nvSpPr>
          <p:cNvPr id="57" name="Google Shape;57;p1"/>
          <p:cNvSpPr txBox="1"/>
          <p:nvPr/>
        </p:nvSpPr>
        <p:spPr>
          <a:xfrm>
            <a:off x="1362011" y="2284205"/>
            <a:ext cx="6234778" cy="1838884"/>
          </a:xfrm>
          <a:prstGeom prst="rect">
            <a:avLst/>
          </a:prstGeom>
          <a:noFill/>
          <a:ln>
            <a:noFill/>
          </a:ln>
        </p:spPr>
        <p:txBody>
          <a:bodyPr spcFirstLastPara="1" wrap="square" lIns="34250" tIns="34250" rIns="34250" bIns="34250" anchor="t" anchorCtr="0">
            <a:spAutoFit/>
          </a:bodyPr>
          <a:lstStyle/>
          <a:p>
            <a:pPr marL="0" marR="0" lvl="0" indent="0" algn="ctr" rtl="0">
              <a:lnSpc>
                <a:spcPct val="100000"/>
              </a:lnSpc>
              <a:spcBef>
                <a:spcPts val="0"/>
              </a:spcBef>
              <a:spcAft>
                <a:spcPts val="0"/>
              </a:spcAft>
              <a:buClr>
                <a:srgbClr val="000000"/>
              </a:buClr>
              <a:buSzPts val="1500"/>
              <a:buFont typeface="Calibri"/>
              <a:buNone/>
            </a:pPr>
            <a:r>
              <a:rPr lang="en" sz="1700" b="0" i="0" u="none" strike="noStrike" cap="none" dirty="0">
                <a:solidFill>
                  <a:srgbClr val="000000"/>
                </a:solidFill>
                <a:latin typeface="Calibri"/>
                <a:ea typeface="Calibri"/>
                <a:cs typeface="Calibri"/>
                <a:sym typeface="Calibri"/>
              </a:rPr>
              <a:t>DATA 255 – Project Presentation</a:t>
            </a:r>
            <a:endParaRPr sz="13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sz="17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Calibri"/>
              <a:buNone/>
            </a:pPr>
            <a:r>
              <a:rPr lang="en" sz="1700" b="0" i="0" u="none" strike="noStrike" cap="none" dirty="0">
                <a:solidFill>
                  <a:srgbClr val="000000"/>
                </a:solidFill>
                <a:latin typeface="Calibri"/>
                <a:ea typeface="Calibri"/>
                <a:cs typeface="Calibri"/>
                <a:sym typeface="Calibri"/>
              </a:rPr>
              <a:t>Professor: Mohammad Masum</a:t>
            </a:r>
            <a:endParaRPr sz="13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Calibri"/>
              <a:buNone/>
            </a:pPr>
            <a:r>
              <a:rPr lang="en" sz="1700" b="0" i="0" u="none" strike="noStrike" cap="none" dirty="0">
                <a:solidFill>
                  <a:srgbClr val="000000"/>
                </a:solidFill>
                <a:latin typeface="Calibri"/>
                <a:ea typeface="Calibri"/>
                <a:cs typeface="Calibri"/>
                <a:sym typeface="Calibri"/>
              </a:rPr>
              <a:t>San Jose State University</a:t>
            </a:r>
            <a:endParaRPr sz="13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Calibri"/>
              <a:buNone/>
            </a:pPr>
            <a:endParaRPr lang="en" sz="1600" dirty="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Calibri"/>
              <a:buNone/>
            </a:pPr>
            <a:r>
              <a:rPr lang="en" sz="1700" b="0" i="0" u="none" strike="noStrike" cap="none" dirty="0">
                <a:solidFill>
                  <a:srgbClr val="000000"/>
                </a:solidFill>
                <a:latin typeface="Calibri"/>
                <a:ea typeface="Calibri"/>
                <a:cs typeface="Calibri"/>
                <a:sym typeface="Calibri"/>
              </a:rPr>
              <a:t>Iqra Bismi, Priya Khandelwal, Saniya Lande, Shilpa Shivarudraiah</a:t>
            </a:r>
            <a:r>
              <a:rPr lang="en" sz="1500" b="0" i="0" u="none" strike="noStrike" cap="none" dirty="0">
                <a:solidFill>
                  <a:srgbClr val="000000"/>
                </a:solidFill>
                <a:latin typeface="Calibri"/>
                <a:ea typeface="Calibri"/>
                <a:cs typeface="Calibri"/>
                <a:sym typeface="Calibri"/>
              </a:rPr>
              <a:t> </a:t>
            </a:r>
            <a:endParaRPr sz="11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60" name="Google Shape;160;p10"/>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61" name="Google Shape;161;p10"/>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62" name="Google Shape;162;p10"/>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SzPts val="900"/>
              <a:buNone/>
            </a:pPr>
            <a:fld id="{00000000-1234-1234-1234-123412341234}" type="slidenum">
              <a:rPr lang="en"/>
              <a:t>10</a:t>
            </a:fld>
            <a:endParaRPr/>
          </a:p>
        </p:txBody>
      </p:sp>
      <p:sp>
        <p:nvSpPr>
          <p:cNvPr id="163" name="Google Shape;163;p10"/>
          <p:cNvSpPr txBox="1"/>
          <p:nvPr/>
        </p:nvSpPr>
        <p:spPr>
          <a:xfrm>
            <a:off x="3398849" y="572714"/>
            <a:ext cx="23463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Calibri"/>
                <a:ea typeface="Calibri"/>
                <a:cs typeface="Calibri"/>
                <a:sym typeface="Calibri"/>
              </a:rPr>
              <a:t>Discriminator</a:t>
            </a:r>
            <a:r>
              <a:rPr lang="en" sz="1400" b="1" i="0" u="none" strike="noStrike" cap="none" dirty="0">
                <a:solidFill>
                  <a:srgbClr val="000000"/>
                </a:solidFill>
                <a:latin typeface="Arial"/>
                <a:ea typeface="Arial"/>
                <a:cs typeface="Arial"/>
                <a:sym typeface="Arial"/>
              </a:rPr>
              <a:t> Network</a:t>
            </a:r>
            <a:endParaRPr sz="1100" b="0" i="0" u="none" strike="noStrike" cap="none" dirty="0">
              <a:solidFill>
                <a:srgbClr val="000000"/>
              </a:solidFill>
              <a:latin typeface="Arial"/>
              <a:ea typeface="Arial"/>
              <a:cs typeface="Arial"/>
              <a:sym typeface="Arial"/>
            </a:endParaRPr>
          </a:p>
        </p:txBody>
      </p:sp>
      <p:sp>
        <p:nvSpPr>
          <p:cNvPr id="164" name="Google Shape;164;p10"/>
          <p:cNvSpPr txBox="1"/>
          <p:nvPr/>
        </p:nvSpPr>
        <p:spPr>
          <a:xfrm>
            <a:off x="101651" y="35836"/>
            <a:ext cx="7315800" cy="84943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 b="1" dirty="0" err="1">
                <a:solidFill>
                  <a:schemeClr val="dk1"/>
                </a:solidFill>
                <a:latin typeface="Calibri"/>
                <a:ea typeface="Calibri"/>
                <a:cs typeface="Calibri"/>
                <a:sym typeface="Calibri"/>
              </a:rPr>
              <a:t>ArtifyGAN</a:t>
            </a:r>
            <a:br>
              <a:rPr lang="en" sz="3300" b="1" dirty="0">
                <a:solidFill>
                  <a:schemeClr val="dk1"/>
                </a:solidFill>
                <a:latin typeface="Calibri"/>
                <a:ea typeface="Calibri"/>
                <a:cs typeface="Calibri"/>
                <a:sym typeface="Calibri"/>
              </a:rPr>
            </a:br>
            <a:r>
              <a:rPr lang="en" sz="1800" b="1" dirty="0">
                <a:solidFill>
                  <a:schemeClr val="dk1"/>
                </a:solidFill>
                <a:latin typeface="Calibri"/>
                <a:ea typeface="Calibri"/>
                <a:cs typeface="Calibri"/>
                <a:sym typeface="Calibri"/>
              </a:rPr>
              <a:t>Model Architecture</a:t>
            </a:r>
            <a:endParaRPr dirty="0"/>
          </a:p>
        </p:txBody>
      </p:sp>
      <p:grpSp>
        <p:nvGrpSpPr>
          <p:cNvPr id="2" name="Group 1">
            <a:extLst>
              <a:ext uri="{FF2B5EF4-FFF2-40B4-BE49-F238E27FC236}">
                <a16:creationId xmlns:a16="http://schemas.microsoft.com/office/drawing/2014/main" id="{C6838DA8-D267-7809-E721-7F7A1EB117D2}"/>
              </a:ext>
            </a:extLst>
          </p:cNvPr>
          <p:cNvGrpSpPr/>
          <p:nvPr/>
        </p:nvGrpSpPr>
        <p:grpSpPr>
          <a:xfrm>
            <a:off x="1073177" y="857414"/>
            <a:ext cx="6997644" cy="3922830"/>
            <a:chOff x="628649" y="736729"/>
            <a:chExt cx="7203882" cy="4036892"/>
          </a:xfrm>
        </p:grpSpPr>
        <p:pic>
          <p:nvPicPr>
            <p:cNvPr id="3" name="Picture 2" descr="Chart, waterfall chart&#10;&#10;Description automatically generated">
              <a:extLst>
                <a:ext uri="{FF2B5EF4-FFF2-40B4-BE49-F238E27FC236}">
                  <a16:creationId xmlns:a16="http://schemas.microsoft.com/office/drawing/2014/main" id="{C8472480-C43B-9D28-FA25-506EF18E354C}"/>
                </a:ext>
              </a:extLst>
            </p:cNvPr>
            <p:cNvPicPr>
              <a:picLocks noChangeAspect="1"/>
            </p:cNvPicPr>
            <p:nvPr/>
          </p:nvPicPr>
          <p:blipFill rotWithShape="1">
            <a:blip r:embed="rId3">
              <a:extLst>
                <a:ext uri="{28A0092B-C50C-407E-A947-70E740481C1C}">
                  <a14:useLocalDpi xmlns:a14="http://schemas.microsoft.com/office/drawing/2010/main" val="0"/>
                </a:ext>
              </a:extLst>
            </a:blip>
            <a:srcRect t="13653" r="40404"/>
            <a:stretch/>
          </p:blipFill>
          <p:spPr>
            <a:xfrm>
              <a:off x="628649" y="736729"/>
              <a:ext cx="7203882" cy="2206679"/>
            </a:xfrm>
            <a:prstGeom prst="rect">
              <a:avLst/>
            </a:prstGeom>
            <a:ln>
              <a:noFill/>
            </a:ln>
          </p:spPr>
        </p:pic>
        <p:pic>
          <p:nvPicPr>
            <p:cNvPr id="4" name="Picture 3" descr="Chart, waterfall chart&#10;&#10;Description automatically generated">
              <a:extLst>
                <a:ext uri="{FF2B5EF4-FFF2-40B4-BE49-F238E27FC236}">
                  <a16:creationId xmlns:a16="http://schemas.microsoft.com/office/drawing/2014/main" id="{8A8A052A-2AD3-3DB0-1C32-8B3CE6828727}"/>
                </a:ext>
              </a:extLst>
            </p:cNvPr>
            <p:cNvPicPr>
              <a:picLocks noChangeAspect="1"/>
            </p:cNvPicPr>
            <p:nvPr/>
          </p:nvPicPr>
          <p:blipFill rotWithShape="1">
            <a:blip r:embed="rId3">
              <a:extLst>
                <a:ext uri="{28A0092B-C50C-407E-A947-70E740481C1C}">
                  <a14:useLocalDpi xmlns:a14="http://schemas.microsoft.com/office/drawing/2010/main" val="0"/>
                </a:ext>
              </a:extLst>
            </a:blip>
            <a:srcRect l="61760" t="13653"/>
            <a:stretch/>
          </p:blipFill>
          <p:spPr>
            <a:xfrm>
              <a:off x="1657350" y="2695492"/>
              <a:ext cx="4622396" cy="2078129"/>
            </a:xfrm>
            <a:prstGeom prst="rect">
              <a:avLst/>
            </a:prstGeom>
            <a:ln>
              <a:noFill/>
            </a:ln>
          </p:spPr>
        </p:pic>
        <p:cxnSp>
          <p:nvCxnSpPr>
            <p:cNvPr id="5" name="Elbow Connector 4">
              <a:extLst>
                <a:ext uri="{FF2B5EF4-FFF2-40B4-BE49-F238E27FC236}">
                  <a16:creationId xmlns:a16="http://schemas.microsoft.com/office/drawing/2014/main" id="{8531B98C-1163-BE42-778C-7B14EC663DDF}"/>
                </a:ext>
              </a:extLst>
            </p:cNvPr>
            <p:cNvCxnSpPr>
              <a:stCxn id="3" idx="3"/>
              <a:endCxn id="4" idx="1"/>
            </p:cNvCxnSpPr>
            <p:nvPr/>
          </p:nvCxnSpPr>
          <p:spPr>
            <a:xfrm flipH="1">
              <a:off x="1657350" y="1840069"/>
              <a:ext cx="6175181" cy="1894488"/>
            </a:xfrm>
            <a:prstGeom prst="bentConnector5">
              <a:avLst>
                <a:gd name="adj1" fmla="val -3702"/>
                <a:gd name="adj2" fmla="val 48556"/>
                <a:gd name="adj3" fmla="val 103702"/>
              </a:avLst>
            </a:prstGeom>
            <a:ln>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70" name="Google Shape;170;p11"/>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71" name="Google Shape;171;p11"/>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72" name="Google Shape;172;p11"/>
          <p:cNvSpPr txBox="1">
            <a:spLocks noGrp="1"/>
          </p:cNvSpPr>
          <p:nvPr>
            <p:ph type="title"/>
          </p:nvPr>
        </p:nvSpPr>
        <p:spPr>
          <a:xfrm>
            <a:off x="204449" y="75353"/>
            <a:ext cx="8310900" cy="4848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r>
              <a:rPr lang="en" b="1" dirty="0" err="1"/>
              <a:t>ArtifyGAN</a:t>
            </a:r>
            <a:endParaRPr b="1" dirty="0"/>
          </a:p>
        </p:txBody>
      </p:sp>
      <p:sp>
        <p:nvSpPr>
          <p:cNvPr id="173" name="Google Shape;173;p11"/>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SzPts val="900"/>
              <a:buNone/>
            </a:pPr>
            <a:fld id="{00000000-1234-1234-1234-123412341234}" type="slidenum">
              <a:rPr lang="en"/>
              <a:t>11</a:t>
            </a:fld>
            <a:endParaRPr/>
          </a:p>
        </p:txBody>
      </p:sp>
      <p:sp>
        <p:nvSpPr>
          <p:cNvPr id="174" name="Google Shape;174;p11"/>
          <p:cNvSpPr txBox="1"/>
          <p:nvPr/>
        </p:nvSpPr>
        <p:spPr>
          <a:xfrm>
            <a:off x="436600" y="728925"/>
            <a:ext cx="4847400" cy="346245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Inspired from </a:t>
            </a:r>
            <a:r>
              <a:rPr lang="en" dirty="0" err="1">
                <a:solidFill>
                  <a:schemeClr val="dk1"/>
                </a:solidFill>
                <a:latin typeface="Calibri"/>
                <a:ea typeface="Calibri"/>
                <a:cs typeface="Calibri"/>
                <a:sym typeface="Calibri"/>
              </a:rPr>
              <a:t>CartoonGAN</a:t>
            </a:r>
            <a:r>
              <a:rPr lang="en" dirty="0">
                <a:solidFill>
                  <a:schemeClr val="dk1"/>
                </a:solidFill>
                <a:latin typeface="Calibri"/>
                <a:ea typeface="Calibri"/>
                <a:cs typeface="Calibri"/>
                <a:sym typeface="Calibri"/>
              </a:rPr>
              <a:t> architecture</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Increased the </a:t>
            </a:r>
            <a:r>
              <a:rPr lang="en" dirty="0" err="1">
                <a:solidFill>
                  <a:schemeClr val="dk1"/>
                </a:solidFill>
                <a:latin typeface="Calibri"/>
                <a:ea typeface="Calibri"/>
                <a:cs typeface="Calibri"/>
                <a:sym typeface="Calibri"/>
              </a:rPr>
              <a:t>ResNet</a:t>
            </a:r>
            <a:r>
              <a:rPr lang="en" dirty="0">
                <a:solidFill>
                  <a:schemeClr val="dk1"/>
                </a:solidFill>
                <a:latin typeface="Calibri"/>
                <a:ea typeface="Calibri"/>
                <a:cs typeface="Calibri"/>
                <a:sym typeface="Calibri"/>
              </a:rPr>
              <a:t> blocks from 8 to 10 to </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Improve feature extraction </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Better representation learning </a:t>
            </a:r>
            <a:endParaRPr dirty="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Increase Model capacity </a:t>
            </a:r>
            <a:endParaRPr dirty="0">
              <a:solidFill>
                <a:schemeClr val="dk1"/>
              </a:solidFill>
              <a:latin typeface="Calibri"/>
              <a:ea typeface="Calibri"/>
              <a:cs typeface="Calibri"/>
              <a:sym typeface="Calibri"/>
            </a:endParaRPr>
          </a:p>
          <a:p>
            <a:pPr marL="9144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Removed the Convolution filters after the </a:t>
            </a:r>
            <a:r>
              <a:rPr lang="en" dirty="0" err="1">
                <a:solidFill>
                  <a:schemeClr val="dk1"/>
                </a:solidFill>
                <a:latin typeface="Calibri"/>
                <a:ea typeface="Calibri"/>
                <a:cs typeface="Calibri"/>
                <a:sym typeface="Calibri"/>
              </a:rPr>
              <a:t>ResNet</a:t>
            </a:r>
            <a:r>
              <a:rPr lang="en" dirty="0">
                <a:solidFill>
                  <a:schemeClr val="dk1"/>
                </a:solidFill>
                <a:latin typeface="Calibri"/>
                <a:ea typeface="Calibri"/>
                <a:cs typeface="Calibri"/>
                <a:sym typeface="Calibri"/>
              </a:rPr>
              <a:t> blocks to improve the computational efficiency </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a:solidFill>
                  <a:schemeClr val="dk1"/>
                </a:solidFill>
                <a:latin typeface="Calibri"/>
                <a:ea typeface="Calibri"/>
                <a:cs typeface="Calibri"/>
                <a:sym typeface="Calibri"/>
              </a:rPr>
              <a:t>Coco Dataset and celeb a was used instead of Flickr data</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dirty="0" err="1">
                <a:solidFill>
                  <a:schemeClr val="dk1"/>
                </a:solidFill>
                <a:latin typeface="Calibri"/>
                <a:ea typeface="Calibri"/>
                <a:cs typeface="Calibri"/>
                <a:sym typeface="Calibri"/>
              </a:rPr>
              <a:t>Safebooru</a:t>
            </a:r>
            <a:r>
              <a:rPr lang="en" dirty="0">
                <a:solidFill>
                  <a:schemeClr val="dk1"/>
                </a:solidFill>
                <a:latin typeface="Calibri"/>
                <a:ea typeface="Calibri"/>
                <a:cs typeface="Calibri"/>
                <a:sym typeface="Calibri"/>
              </a:rPr>
              <a:t> Cartoon dataset was used instead of extracting images from anime movie “Spirited Away”</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latin typeface="Calibri"/>
              <a:ea typeface="Calibri"/>
              <a:cs typeface="Calibri"/>
              <a:sym typeface="Calibri"/>
            </a:endParaRPr>
          </a:p>
        </p:txBody>
      </p:sp>
      <p:pic>
        <p:nvPicPr>
          <p:cNvPr id="175" name="Google Shape;175;p11"/>
          <p:cNvPicPr preferRelativeResize="0"/>
          <p:nvPr/>
        </p:nvPicPr>
        <p:blipFill>
          <a:blip r:embed="rId3">
            <a:alphaModFix/>
          </a:blip>
          <a:stretch>
            <a:fillRect/>
          </a:stretch>
        </p:blipFill>
        <p:spPr>
          <a:xfrm>
            <a:off x="5333925" y="1541650"/>
            <a:ext cx="3436499" cy="1931125"/>
          </a:xfrm>
          <a:prstGeom prst="rect">
            <a:avLst/>
          </a:prstGeom>
          <a:noFill/>
          <a:ln w="9525" cap="flat" cmpd="sng">
            <a:solidFill>
              <a:schemeClr val="tx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81" name="Google Shape;181;p12"/>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82" name="Google Shape;182;p12"/>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83" name="Google Shape;183;p12"/>
          <p:cNvSpPr txBox="1">
            <a:spLocks noGrp="1"/>
          </p:cNvSpPr>
          <p:nvPr>
            <p:ph type="title"/>
          </p:nvPr>
        </p:nvSpPr>
        <p:spPr>
          <a:xfrm>
            <a:off x="229217" y="2293"/>
            <a:ext cx="8310900" cy="4848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r>
              <a:rPr lang="en" b="1"/>
              <a:t>Experimental Settings</a:t>
            </a:r>
            <a:endParaRPr b="1"/>
          </a:p>
        </p:txBody>
      </p:sp>
      <p:sp>
        <p:nvSpPr>
          <p:cNvPr id="184" name="Google Shape;184;p12"/>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12</a:t>
            </a:fld>
            <a:endParaRPr/>
          </a:p>
        </p:txBody>
      </p:sp>
      <p:graphicFrame>
        <p:nvGraphicFramePr>
          <p:cNvPr id="185" name="Google Shape;185;p12"/>
          <p:cNvGraphicFramePr/>
          <p:nvPr/>
        </p:nvGraphicFramePr>
        <p:xfrm>
          <a:off x="229217" y="655312"/>
          <a:ext cx="3759250" cy="1667495"/>
        </p:xfrm>
        <a:graphic>
          <a:graphicData uri="http://schemas.openxmlformats.org/drawingml/2006/table">
            <a:tbl>
              <a:tblPr firstRow="1" bandRow="1">
                <a:noFill/>
                <a:tableStyleId>{7B0F8535-C527-4770-B5E4-47C387DEAE35}</a:tableStyleId>
              </a:tblPr>
              <a:tblGrid>
                <a:gridCol w="845900">
                  <a:extLst>
                    <a:ext uri="{9D8B030D-6E8A-4147-A177-3AD203B41FA5}">
                      <a16:colId xmlns:a16="http://schemas.microsoft.com/office/drawing/2014/main" val="20000"/>
                    </a:ext>
                  </a:extLst>
                </a:gridCol>
                <a:gridCol w="2913350">
                  <a:extLst>
                    <a:ext uri="{9D8B030D-6E8A-4147-A177-3AD203B41FA5}">
                      <a16:colId xmlns:a16="http://schemas.microsoft.com/office/drawing/2014/main" val="20001"/>
                    </a:ext>
                  </a:extLst>
                </a:gridCol>
              </a:tblGrid>
              <a:tr h="365325">
                <a:tc>
                  <a:txBody>
                    <a:bodyPr/>
                    <a:lstStyle/>
                    <a:p>
                      <a:pPr marL="0" marR="0" lvl="0" indent="0" algn="ctr" rtl="0">
                        <a:lnSpc>
                          <a:spcPct val="100000"/>
                        </a:lnSpc>
                        <a:spcBef>
                          <a:spcPts val="0"/>
                        </a:spcBef>
                        <a:spcAft>
                          <a:spcPts val="0"/>
                        </a:spcAft>
                        <a:buClr>
                          <a:schemeClr val="dk1"/>
                        </a:buClr>
                        <a:buSzPts val="1200"/>
                        <a:buFont typeface="Helvetica Neue"/>
                        <a:buNone/>
                      </a:pPr>
                      <a:r>
                        <a:rPr lang="en" sz="1200" u="none" strike="noStrike" cap="none" dirty="0"/>
                        <a:t>Category</a:t>
                      </a:r>
                      <a:endParaRPr sz="1100" u="none" strike="noStrike" cap="none" dirty="0"/>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Helvetica Neue"/>
                        <a:buNone/>
                      </a:pPr>
                      <a:r>
                        <a:rPr lang="en" sz="1200" u="none" strike="noStrike" cap="none"/>
                        <a:t>Requirement</a:t>
                      </a:r>
                      <a:endParaRPr sz="1100" u="none" strike="noStrike" cap="none"/>
                    </a:p>
                  </a:txBody>
                  <a:tcPr marL="68600" marR="68600" marT="34300" marB="34300"/>
                </a:tc>
                <a:extLst>
                  <a:ext uri="{0D108BD9-81ED-4DB2-BD59-A6C34878D82A}">
                    <a16:rowId xmlns:a16="http://schemas.microsoft.com/office/drawing/2014/main" val="10000"/>
                  </a:ext>
                </a:extLst>
              </a:tr>
              <a:tr h="365325">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u="none" strike="noStrike" cap="none"/>
                        <a:t>Hardware</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GPU (Google </a:t>
                      </a:r>
                      <a:r>
                        <a:rPr lang="en" sz="1100" b="0" i="0" u="none" strike="noStrike" cap="none" dirty="0" err="1">
                          <a:solidFill>
                            <a:schemeClr val="dk1"/>
                          </a:solidFill>
                          <a:latin typeface="Helvetica Neue"/>
                          <a:ea typeface="Helvetica Neue"/>
                          <a:cs typeface="Helvetica Neue"/>
                          <a:sym typeface="Helvetica Neue"/>
                        </a:rPr>
                        <a:t>Colab</a:t>
                      </a:r>
                      <a:r>
                        <a:rPr lang="en" sz="1100" b="0" i="0" u="none" strike="noStrike" cap="none" dirty="0">
                          <a:solidFill>
                            <a:schemeClr val="dk1"/>
                          </a:solidFill>
                          <a:latin typeface="Helvetica Neue"/>
                          <a:ea typeface="Helvetica Neue"/>
                          <a:cs typeface="Helvetica Neue"/>
                          <a:sym typeface="Helvetica Neue"/>
                        </a:rPr>
                        <a:t>)</a:t>
                      </a:r>
                      <a:endParaRPr sz="1100" u="none" strike="noStrike" cap="none" dirty="0"/>
                    </a:p>
                  </a:txBody>
                  <a:tcPr marL="68600" marR="68600" marT="34300" marB="34300"/>
                </a:tc>
                <a:extLst>
                  <a:ext uri="{0D108BD9-81ED-4DB2-BD59-A6C34878D82A}">
                    <a16:rowId xmlns:a16="http://schemas.microsoft.com/office/drawing/2014/main" val="10001"/>
                  </a:ext>
                </a:extLst>
              </a:tr>
              <a:tr h="365325">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Software</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Google </a:t>
                      </a:r>
                      <a:r>
                        <a:rPr lang="en" sz="1100" b="0" i="0" u="none" strike="noStrike" cap="none" dirty="0" err="1">
                          <a:solidFill>
                            <a:schemeClr val="dk1"/>
                          </a:solidFill>
                          <a:latin typeface="Helvetica Neue"/>
                          <a:ea typeface="Helvetica Neue"/>
                          <a:cs typeface="Helvetica Neue"/>
                          <a:sym typeface="Helvetica Neue"/>
                        </a:rPr>
                        <a:t>Colab</a:t>
                      </a:r>
                      <a:r>
                        <a:rPr lang="en" sz="1100" b="0" i="0" u="none" strike="noStrike" cap="none" dirty="0">
                          <a:solidFill>
                            <a:schemeClr val="dk1"/>
                          </a:solidFill>
                          <a:latin typeface="Helvetica Neue"/>
                          <a:ea typeface="Helvetica Neue"/>
                          <a:cs typeface="Helvetica Neue"/>
                          <a:sym typeface="Helvetica Neue"/>
                        </a:rPr>
                        <a:t> (</a:t>
                      </a:r>
                      <a:r>
                        <a:rPr lang="en" sz="1100" b="0" i="0" u="none" strike="noStrike" cap="none" dirty="0" err="1">
                          <a:solidFill>
                            <a:schemeClr val="dk1"/>
                          </a:solidFill>
                          <a:latin typeface="Helvetica Neue"/>
                          <a:ea typeface="Helvetica Neue"/>
                          <a:cs typeface="Helvetica Neue"/>
                          <a:sym typeface="Helvetica Neue"/>
                        </a:rPr>
                        <a:t>Jupyter</a:t>
                      </a:r>
                      <a:r>
                        <a:rPr lang="en" sz="1100" b="0" i="0" u="none" strike="noStrike" cap="none" dirty="0">
                          <a:solidFill>
                            <a:schemeClr val="dk1"/>
                          </a:solidFill>
                          <a:latin typeface="Helvetica Neue"/>
                          <a:ea typeface="Helvetica Neue"/>
                          <a:cs typeface="Helvetica Neue"/>
                          <a:sym typeface="Helvetica Neue"/>
                        </a:rPr>
                        <a:t> notebook)</a:t>
                      </a:r>
                      <a:endParaRPr sz="1100" u="none" strike="noStrike" cap="none" dirty="0"/>
                    </a:p>
                  </a:txBody>
                  <a:tcPr marL="68600" marR="68600" marT="34300" marB="34300"/>
                </a:tc>
                <a:extLst>
                  <a:ext uri="{0D108BD9-81ED-4DB2-BD59-A6C34878D82A}">
                    <a16:rowId xmlns:a16="http://schemas.microsoft.com/office/drawing/2014/main" val="10002"/>
                  </a:ext>
                </a:extLst>
              </a:tr>
              <a:tr h="450400">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Libraries</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err="1">
                          <a:solidFill>
                            <a:schemeClr val="dk1"/>
                          </a:solidFill>
                          <a:latin typeface="Helvetica Neue"/>
                          <a:ea typeface="Helvetica Neue"/>
                          <a:cs typeface="Helvetica Neue"/>
                          <a:sym typeface="Helvetica Neue"/>
                        </a:rPr>
                        <a:t>PyTorch</a:t>
                      </a:r>
                      <a:r>
                        <a:rPr lang="en" sz="1100" b="0" i="0" u="none" strike="noStrike" cap="none" dirty="0">
                          <a:solidFill>
                            <a:schemeClr val="dk1"/>
                          </a:solidFill>
                          <a:latin typeface="Helvetica Neue"/>
                          <a:ea typeface="Helvetica Neue"/>
                          <a:cs typeface="Helvetica Neue"/>
                          <a:sym typeface="Helvetica Neue"/>
                        </a:rPr>
                        <a:t>, NumPy,</a:t>
                      </a:r>
                      <a:endParaRPr sz="1100" u="none" strike="noStrike" cap="none" dirty="0"/>
                    </a:p>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Matplotlib, PIL, OpenCV, </a:t>
                      </a:r>
                      <a:r>
                        <a:rPr lang="en" sz="1100" b="0" i="0" u="none" strike="noStrike" cap="none" dirty="0" err="1">
                          <a:solidFill>
                            <a:schemeClr val="dk1"/>
                          </a:solidFill>
                          <a:latin typeface="Helvetica Neue"/>
                          <a:ea typeface="Helvetica Neue"/>
                          <a:cs typeface="Helvetica Neue"/>
                          <a:sym typeface="Helvetica Neue"/>
                        </a:rPr>
                        <a:t>tqdm</a:t>
                      </a:r>
                      <a:r>
                        <a:rPr lang="en" sz="1100" b="0" i="0" u="none" strike="noStrike" cap="none" dirty="0">
                          <a:solidFill>
                            <a:schemeClr val="dk1"/>
                          </a:solidFill>
                          <a:latin typeface="Helvetica Neue"/>
                          <a:ea typeface="Helvetica Neue"/>
                          <a:cs typeface="Helvetica Neue"/>
                          <a:sym typeface="Helvetica Neue"/>
                        </a:rPr>
                        <a:t>, </a:t>
                      </a:r>
                      <a:r>
                        <a:rPr lang="en" sz="1100" b="0" i="0" u="none" strike="noStrike" cap="none" dirty="0" err="1">
                          <a:solidFill>
                            <a:schemeClr val="dk1"/>
                          </a:solidFill>
                          <a:latin typeface="Helvetica Neue"/>
                          <a:ea typeface="Helvetica Neue"/>
                          <a:cs typeface="Helvetica Neue"/>
                          <a:sym typeface="Helvetica Neue"/>
                        </a:rPr>
                        <a:t>TensorBoard</a:t>
                      </a:r>
                      <a:endParaRPr sz="1100" u="none" strike="noStrike" cap="none" dirty="0"/>
                    </a:p>
                  </a:txBody>
                  <a:tcPr marL="68600" marR="68600" marT="34300" marB="34300"/>
                </a:tc>
                <a:extLst>
                  <a:ext uri="{0D108BD9-81ED-4DB2-BD59-A6C34878D82A}">
                    <a16:rowId xmlns:a16="http://schemas.microsoft.com/office/drawing/2014/main" val="10003"/>
                  </a:ext>
                </a:extLst>
              </a:tr>
            </a:tbl>
          </a:graphicData>
        </a:graphic>
      </p:graphicFrame>
      <p:graphicFrame>
        <p:nvGraphicFramePr>
          <p:cNvPr id="186" name="Google Shape;186;p12"/>
          <p:cNvGraphicFramePr/>
          <p:nvPr/>
        </p:nvGraphicFramePr>
        <p:xfrm>
          <a:off x="233467" y="2727599"/>
          <a:ext cx="3755000" cy="2029010"/>
        </p:xfrm>
        <a:graphic>
          <a:graphicData uri="http://schemas.openxmlformats.org/drawingml/2006/table">
            <a:tbl>
              <a:tblPr firstRow="1" bandRow="1">
                <a:noFill/>
                <a:tableStyleId>{7B0F8535-C527-4770-B5E4-47C387DEAE35}</a:tableStyleId>
              </a:tblPr>
              <a:tblGrid>
                <a:gridCol w="844950">
                  <a:extLst>
                    <a:ext uri="{9D8B030D-6E8A-4147-A177-3AD203B41FA5}">
                      <a16:colId xmlns:a16="http://schemas.microsoft.com/office/drawing/2014/main" val="20000"/>
                    </a:ext>
                  </a:extLst>
                </a:gridCol>
                <a:gridCol w="2910050">
                  <a:extLst>
                    <a:ext uri="{9D8B030D-6E8A-4147-A177-3AD203B41FA5}">
                      <a16:colId xmlns:a16="http://schemas.microsoft.com/office/drawing/2014/main" val="20001"/>
                    </a:ext>
                  </a:extLst>
                </a:gridCol>
              </a:tblGrid>
              <a:tr h="266307">
                <a:tc gridSpan="2">
                  <a:txBody>
                    <a:bodyPr/>
                    <a:lstStyle/>
                    <a:p>
                      <a:pPr marL="0" marR="0" lvl="0" indent="0" algn="ctr" rtl="0">
                        <a:lnSpc>
                          <a:spcPct val="100000"/>
                        </a:lnSpc>
                        <a:spcBef>
                          <a:spcPts val="0"/>
                        </a:spcBef>
                        <a:spcAft>
                          <a:spcPts val="0"/>
                        </a:spcAft>
                        <a:buClr>
                          <a:schemeClr val="dk1"/>
                        </a:buClr>
                        <a:buSzPts val="1200"/>
                        <a:buFont typeface="Helvetica Neue"/>
                        <a:buNone/>
                      </a:pPr>
                      <a:r>
                        <a:rPr lang="en" sz="1200" u="none" strike="noStrike" cap="none"/>
                        <a:t>Hyper-parameters</a:t>
                      </a:r>
                      <a:endParaRPr sz="1100" u="none" strike="noStrike" cap="none"/>
                    </a:p>
                  </a:txBody>
                  <a:tcPr marL="68600" marR="68600" marT="34300" marB="34300"/>
                </a:tc>
                <a:tc hMerge="1">
                  <a:txBody>
                    <a:bodyPr/>
                    <a:lstStyle/>
                    <a:p>
                      <a:endParaRPr lang="en-US"/>
                    </a:p>
                  </a:txBody>
                  <a:tcPr/>
                </a:tc>
                <a:extLst>
                  <a:ext uri="{0D108BD9-81ED-4DB2-BD59-A6C34878D82A}">
                    <a16:rowId xmlns:a16="http://schemas.microsoft.com/office/drawing/2014/main" val="10000"/>
                  </a:ext>
                </a:extLst>
              </a:tr>
              <a:tr h="527953">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u="none" strike="noStrike" cap="none" dirty="0"/>
                        <a:t>Optimizer</a:t>
                      </a:r>
                      <a:endParaRPr sz="1100" u="none" strike="noStrike" cap="none" dirty="0"/>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Adam</a:t>
                      </a:r>
                      <a:endParaRPr sz="1100" u="none" strike="noStrike" cap="none" dirty="0"/>
                    </a:p>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Learning rate: 0.001</a:t>
                      </a:r>
                      <a:endParaRPr sz="1100" u="none" strike="noStrike" cap="none" dirty="0"/>
                    </a:p>
                  </a:txBody>
                  <a:tcPr marL="68600" marR="68600" marT="34300" marB="34300"/>
                </a:tc>
                <a:extLst>
                  <a:ext uri="{0D108BD9-81ED-4DB2-BD59-A6C34878D82A}">
                    <a16:rowId xmlns:a16="http://schemas.microsoft.com/office/drawing/2014/main" val="10001"/>
                  </a:ext>
                </a:extLst>
              </a:tr>
              <a:tr h="231269">
                <a:tc>
                  <a:txBody>
                    <a:bodyPr/>
                    <a:lstStyle/>
                    <a:p>
                      <a:pPr marL="0" marR="0" lvl="0" indent="0" algn="ctr" rtl="0">
                        <a:lnSpc>
                          <a:spcPct val="100000"/>
                        </a:lnSpc>
                        <a:spcBef>
                          <a:spcPts val="0"/>
                        </a:spcBef>
                        <a:spcAft>
                          <a:spcPts val="0"/>
                        </a:spcAft>
                        <a:buClr>
                          <a:schemeClr val="dk1"/>
                        </a:buClr>
                        <a:buSzPts val="1100"/>
                        <a:buFont typeface="Helvetica Neue"/>
                        <a:buNone/>
                      </a:pPr>
                      <a:r>
                        <a:rPr lang="en-US" sz="1100" u="none" strike="noStrike" cap="none" dirty="0"/>
                        <a:t>w</a:t>
                      </a:r>
                      <a:endParaRPr sz="1100" u="none" strike="noStrike" cap="none" dirty="0"/>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US" sz="1100" u="none" strike="noStrike" cap="none" dirty="0"/>
                        <a:t>0.00001</a:t>
                      </a:r>
                      <a:endParaRPr sz="1100" u="none" strike="noStrike" cap="none" dirty="0"/>
                    </a:p>
                  </a:txBody>
                  <a:tcPr marL="68600" marR="68600" marT="34300" marB="34300"/>
                </a:tc>
                <a:extLst>
                  <a:ext uri="{0D108BD9-81ED-4DB2-BD59-A6C34878D82A}">
                    <a16:rowId xmlns:a16="http://schemas.microsoft.com/office/drawing/2014/main" val="3946961267"/>
                  </a:ext>
                </a:extLst>
              </a:tr>
              <a:tr h="266307">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Epochs</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240</a:t>
                      </a:r>
                      <a:endParaRPr sz="1100" u="none" strike="noStrike" cap="none"/>
                    </a:p>
                  </a:txBody>
                  <a:tcPr marL="68600" marR="68600" marT="34300" marB="34300"/>
                </a:tc>
                <a:extLst>
                  <a:ext uri="{0D108BD9-81ED-4DB2-BD59-A6C34878D82A}">
                    <a16:rowId xmlns:a16="http://schemas.microsoft.com/office/drawing/2014/main" val="10002"/>
                  </a:ext>
                </a:extLst>
              </a:tr>
              <a:tr h="328323">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Batch Size</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a:solidFill>
                            <a:schemeClr val="dk1"/>
                          </a:solidFill>
                          <a:latin typeface="Helvetica Neue"/>
                          <a:ea typeface="Helvetica Neue"/>
                          <a:cs typeface="Helvetica Neue"/>
                          <a:sym typeface="Helvetica Neue"/>
                        </a:rPr>
                        <a:t>16</a:t>
                      </a:r>
                      <a:endParaRPr sz="1100" u="none" strike="noStrike" cap="none"/>
                    </a:p>
                  </a:txBody>
                  <a:tcPr marL="68600" marR="68600" marT="34300" marB="34300"/>
                </a:tc>
                <a:extLst>
                  <a:ext uri="{0D108BD9-81ED-4DB2-BD59-A6C34878D82A}">
                    <a16:rowId xmlns:a16="http://schemas.microsoft.com/office/drawing/2014/main" val="10003"/>
                  </a:ext>
                </a:extLst>
              </a:tr>
              <a:tr h="395381">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u="none" strike="noStrike" cap="none"/>
                        <a:t>Loss Function</a:t>
                      </a:r>
                      <a:endParaRPr sz="1100" u="none" strike="noStrike" cap="none"/>
                    </a:p>
                  </a:txBody>
                  <a:tcPr marL="68600" marR="68600" marT="34300" marB="34300"/>
                </a:tc>
                <a:tc>
                  <a:txBody>
                    <a:bodyPr/>
                    <a:lstStyle/>
                    <a:p>
                      <a:pPr marL="0" marR="0" lvl="0" indent="0" algn="ctr" rtl="0">
                        <a:lnSpc>
                          <a:spcPct val="100000"/>
                        </a:lnSpc>
                        <a:spcBef>
                          <a:spcPts val="0"/>
                        </a:spcBef>
                        <a:spcAft>
                          <a:spcPts val="0"/>
                        </a:spcAft>
                        <a:buClr>
                          <a:schemeClr val="dk1"/>
                        </a:buClr>
                        <a:buSzPts val="1100"/>
                        <a:buFont typeface="Helvetica Neue"/>
                        <a:buNone/>
                      </a:pPr>
                      <a:r>
                        <a:rPr lang="en" sz="1100" b="0" i="0" u="none" strike="noStrike" cap="none" dirty="0">
                          <a:solidFill>
                            <a:schemeClr val="dk1"/>
                          </a:solidFill>
                          <a:latin typeface="Helvetica Neue"/>
                          <a:ea typeface="Helvetica Neue"/>
                          <a:cs typeface="Helvetica Neue"/>
                          <a:sym typeface="Helvetica Neue"/>
                        </a:rPr>
                        <a:t>Adversarial</a:t>
                      </a:r>
                      <a:endParaRPr sz="1100" u="none" strike="noStrike" cap="none" dirty="0"/>
                    </a:p>
                    <a:p>
                      <a:pPr marL="0" marR="0" lvl="0" indent="0" algn="ctr" rtl="0">
                        <a:lnSpc>
                          <a:spcPct val="100000"/>
                        </a:lnSpc>
                        <a:spcBef>
                          <a:spcPts val="0"/>
                        </a:spcBef>
                        <a:spcAft>
                          <a:spcPts val="0"/>
                        </a:spcAft>
                        <a:buClr>
                          <a:schemeClr val="dk1"/>
                        </a:buClr>
                        <a:buSzPts val="1100"/>
                        <a:buFont typeface="Helvetica Neue"/>
                        <a:buNone/>
                      </a:pPr>
                      <a:r>
                        <a:rPr lang="en" sz="1100" u="none" strike="noStrike" cap="none" dirty="0"/>
                        <a:t> Loss</a:t>
                      </a:r>
                      <a:endParaRPr sz="1100" u="none" strike="noStrike" cap="none" dirty="0"/>
                    </a:p>
                  </a:txBody>
                  <a:tcPr marL="68600" marR="68600" marT="34300" marB="34300"/>
                </a:tc>
                <a:extLst>
                  <a:ext uri="{0D108BD9-81ED-4DB2-BD59-A6C34878D82A}">
                    <a16:rowId xmlns:a16="http://schemas.microsoft.com/office/drawing/2014/main" val="10004"/>
                  </a:ext>
                </a:extLst>
              </a:tr>
            </a:tbl>
          </a:graphicData>
        </a:graphic>
      </p:graphicFrame>
      <p:pic>
        <p:nvPicPr>
          <p:cNvPr id="187" name="Google Shape;187;p12"/>
          <p:cNvPicPr preferRelativeResize="0"/>
          <p:nvPr/>
        </p:nvPicPr>
        <p:blipFill rotWithShape="1">
          <a:blip r:embed="rId3">
            <a:alphaModFix/>
          </a:blip>
          <a:srcRect/>
          <a:stretch/>
        </p:blipFill>
        <p:spPr>
          <a:xfrm>
            <a:off x="4285753" y="632425"/>
            <a:ext cx="4130612" cy="1690382"/>
          </a:xfrm>
          <a:prstGeom prst="rect">
            <a:avLst/>
          </a:prstGeom>
          <a:noFill/>
          <a:ln w="9525" cap="flat" cmpd="sng">
            <a:solidFill>
              <a:schemeClr val="dk1"/>
            </a:solidFill>
            <a:prstDash val="solid"/>
            <a:round/>
            <a:headEnd type="none" w="sm" len="sm"/>
            <a:tailEnd type="none" w="sm" len="sm"/>
          </a:ln>
        </p:spPr>
      </p:pic>
      <p:pic>
        <p:nvPicPr>
          <p:cNvPr id="188" name="Google Shape;188;p12"/>
          <p:cNvPicPr preferRelativeResize="0"/>
          <p:nvPr/>
        </p:nvPicPr>
        <p:blipFill rotWithShape="1">
          <a:blip r:embed="rId4">
            <a:alphaModFix/>
          </a:blip>
          <a:srcRect/>
          <a:stretch/>
        </p:blipFill>
        <p:spPr>
          <a:xfrm>
            <a:off x="4350685" y="2731198"/>
            <a:ext cx="4065680" cy="2021813"/>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dissolve">
                                      <p:cBhvr>
                                        <p:cTn id="7" dur="500"/>
                                        <p:tgtEl>
                                          <p:spTgt spid="185"/>
                                        </p:tgtEl>
                                      </p:cBhvr>
                                    </p:animEffect>
                                  </p:childTnLst>
                                </p:cTn>
                              </p:par>
                              <p:par>
                                <p:cTn id="8" presetID="9" presetClass="entr" presetSubtype="0" fill="hold"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dissolve">
                                      <p:cBhvr>
                                        <p:cTn id="10" dur="500"/>
                                        <p:tgtEl>
                                          <p:spTgt spid="18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dissolve">
                                      <p:cBhvr>
                                        <p:cTn id="15" dur="500"/>
                                        <p:tgtEl>
                                          <p:spTgt spid="187"/>
                                        </p:tgtEl>
                                      </p:cBhvr>
                                    </p:animEffect>
                                  </p:childTnLst>
                                </p:cTn>
                              </p:par>
                              <p:par>
                                <p:cTn id="16" presetID="9" presetClass="entr" presetSubtype="0" fill="hold" nodeType="withEffect">
                                  <p:stCondLst>
                                    <p:cond delay="0"/>
                                  </p:stCondLst>
                                  <p:childTnLst>
                                    <p:set>
                                      <p:cBhvr>
                                        <p:cTn id="17" dur="1" fill="hold">
                                          <p:stCondLst>
                                            <p:cond delay="0"/>
                                          </p:stCondLst>
                                        </p:cTn>
                                        <p:tgtEl>
                                          <p:spTgt spid="188"/>
                                        </p:tgtEl>
                                        <p:attrNameLst>
                                          <p:attrName>style.visibility</p:attrName>
                                        </p:attrNameLst>
                                      </p:cBhvr>
                                      <p:to>
                                        <p:strVal val="visible"/>
                                      </p:to>
                                    </p:set>
                                    <p:animEffect transition="in" filter="dissolve">
                                      <p:cBhvr>
                                        <p:cTn id="1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Animated Face Image Generation using GANs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01" name="Google Shape;201;p13"/>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02" name="Google Shape;202;p13"/>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DATA255 Project Presentation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 name="Google Shape;203;p13"/>
          <p:cNvSpPr txBox="1">
            <a:spLocks noGrp="1"/>
          </p:cNvSpPr>
          <p:nvPr>
            <p:ph type="title"/>
          </p:nvPr>
        </p:nvSpPr>
        <p:spPr>
          <a:xfrm>
            <a:off x="488196" y="273844"/>
            <a:ext cx="8430553" cy="5376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41428"/>
              <a:buFont typeface="Calibri"/>
              <a:buNone/>
            </a:pPr>
            <a:r>
              <a:rPr lang="en" b="1" dirty="0"/>
              <a:t>A</a:t>
            </a:r>
            <a:r>
              <a:rPr lang="en" sz="3700" b="1" dirty="0"/>
              <a:t>nimeGAN </a:t>
            </a:r>
            <a:br>
              <a:rPr lang="en" sz="3700" b="1" dirty="0"/>
            </a:br>
            <a:r>
              <a:rPr lang="en" sz="2333" b="1" dirty="0"/>
              <a:t> Pre-trained Model Experimental Setting</a:t>
            </a:r>
            <a:endParaRPr sz="2333" b="1" dirty="0"/>
          </a:p>
        </p:txBody>
      </p:sp>
      <p:sp>
        <p:nvSpPr>
          <p:cNvPr id="204" name="Google Shape;204;p13"/>
          <p:cNvSpPr txBox="1">
            <a:spLocks noGrp="1"/>
          </p:cNvSpPr>
          <p:nvPr>
            <p:ph type="body" idx="1"/>
          </p:nvPr>
        </p:nvSpPr>
        <p:spPr>
          <a:xfrm>
            <a:off x="337549" y="996670"/>
            <a:ext cx="8581200" cy="3815700"/>
          </a:xfrm>
          <a:prstGeom prst="rect">
            <a:avLst/>
          </a:prstGeom>
          <a:noFill/>
          <a:ln>
            <a:noFill/>
          </a:ln>
        </p:spPr>
        <p:txBody>
          <a:bodyPr spcFirstLastPara="1" wrap="square" lIns="34275" tIns="34275" rIns="34275" bIns="34275" anchor="t" anchorCtr="0">
            <a:normAutofit/>
          </a:bodyPr>
          <a:lstStyle/>
          <a:p>
            <a:pPr marL="0" marR="0" lvl="0" indent="0" algn="just" rtl="0">
              <a:lnSpc>
                <a:spcPct val="90000"/>
              </a:lnSpc>
              <a:spcBef>
                <a:spcPts val="0"/>
              </a:spcBef>
              <a:spcAft>
                <a:spcPts val="0"/>
              </a:spcAft>
              <a:buNone/>
            </a:pPr>
            <a:r>
              <a:rPr lang="en" sz="1800" dirty="0">
                <a:solidFill>
                  <a:schemeClr val="dk1"/>
                </a:solidFill>
              </a:rPr>
              <a:t>Fine Tuning</a:t>
            </a:r>
            <a:r>
              <a:rPr lang="en" sz="1800" dirty="0">
                <a:latin typeface="Calibri"/>
                <a:ea typeface="Calibri"/>
                <a:cs typeface="Calibri"/>
                <a:sym typeface="Calibri"/>
              </a:rPr>
              <a:t>: </a:t>
            </a:r>
            <a:endParaRPr sz="1800" dirty="0">
              <a:latin typeface="Calibri"/>
              <a:ea typeface="Calibri"/>
              <a:cs typeface="Calibri"/>
              <a:sym typeface="Calibri"/>
            </a:endParaRPr>
          </a:p>
          <a:p>
            <a:pPr marL="457200" marR="0" lvl="0" indent="-114300" algn="just" rtl="0">
              <a:lnSpc>
                <a:spcPct val="90000"/>
              </a:lnSpc>
              <a:spcBef>
                <a:spcPts val="0"/>
              </a:spcBef>
              <a:spcAft>
                <a:spcPts val="0"/>
              </a:spcAft>
              <a:buClr>
                <a:srgbClr val="000000"/>
              </a:buClr>
              <a:buSzPts val="1800"/>
              <a:buChar char="•"/>
            </a:pPr>
            <a:r>
              <a:rPr lang="en" sz="1600" dirty="0"/>
              <a:t> </a:t>
            </a:r>
            <a:r>
              <a:rPr lang="en" sz="1600" dirty="0">
                <a:latin typeface="Calibri"/>
                <a:ea typeface="Calibri"/>
                <a:cs typeface="Calibri"/>
                <a:sym typeface="Calibri"/>
              </a:rPr>
              <a:t>Fine-tuned and trained </a:t>
            </a:r>
            <a:r>
              <a:rPr lang="en" sz="1600" dirty="0"/>
              <a:t>on</a:t>
            </a:r>
            <a:r>
              <a:rPr lang="en" sz="1600" dirty="0">
                <a:latin typeface="Calibri"/>
                <a:ea typeface="Calibri"/>
                <a:cs typeface="Calibri"/>
                <a:sym typeface="Calibri"/>
              </a:rPr>
              <a:t> preprocess</a:t>
            </a:r>
            <a:r>
              <a:rPr lang="en" sz="1600" dirty="0"/>
              <a:t>ed </a:t>
            </a:r>
            <a:r>
              <a:rPr lang="en" sz="1600" dirty="0">
                <a:latin typeface="Calibri"/>
                <a:ea typeface="Calibri"/>
                <a:cs typeface="Calibri"/>
                <a:sym typeface="Calibri"/>
              </a:rPr>
              <a:t>animated images(</a:t>
            </a:r>
            <a:r>
              <a:rPr lang="en" sz="1600" dirty="0"/>
              <a:t>maintained</a:t>
            </a:r>
            <a:r>
              <a:rPr lang="en" sz="1600" dirty="0">
                <a:latin typeface="Calibri"/>
                <a:ea typeface="Calibri"/>
                <a:cs typeface="Calibri"/>
                <a:sym typeface="Calibri"/>
              </a:rPr>
              <a:t> the ratio of</a:t>
            </a:r>
            <a:r>
              <a:rPr lang="en" sz="1600" dirty="0"/>
              <a:t> Anime and celebA</a:t>
            </a:r>
            <a:r>
              <a:rPr lang="en" sz="1600" dirty="0">
                <a:latin typeface="Calibri"/>
                <a:ea typeface="Calibri"/>
                <a:cs typeface="Calibri"/>
                <a:sym typeface="Calibri"/>
              </a:rPr>
              <a:t>)</a:t>
            </a:r>
            <a:endParaRPr sz="1600" dirty="0">
              <a:latin typeface="Calibri"/>
              <a:ea typeface="Calibri"/>
              <a:cs typeface="Calibri"/>
              <a:sym typeface="Calibri"/>
            </a:endParaRPr>
          </a:p>
          <a:p>
            <a:pPr marL="457200" marR="0" lvl="0" indent="-114300" algn="just" rtl="0">
              <a:lnSpc>
                <a:spcPct val="90000"/>
              </a:lnSpc>
              <a:spcBef>
                <a:spcPts val="0"/>
              </a:spcBef>
              <a:spcAft>
                <a:spcPts val="0"/>
              </a:spcAft>
              <a:buClr>
                <a:srgbClr val="000000"/>
              </a:buClr>
              <a:buSzPts val="1800"/>
              <a:buChar char="•"/>
            </a:pPr>
            <a:r>
              <a:rPr lang="en" sz="1600" dirty="0">
                <a:latin typeface="Calibri"/>
                <a:ea typeface="Calibri"/>
                <a:cs typeface="Calibri"/>
                <a:sym typeface="Calibri"/>
              </a:rPr>
              <a:t>  </a:t>
            </a:r>
            <a:r>
              <a:rPr lang="en" sz="1600" dirty="0"/>
              <a:t>Reduced the training time by </a:t>
            </a:r>
            <a:r>
              <a:rPr lang="en" sz="1600" dirty="0">
                <a:solidFill>
                  <a:schemeClr val="dk1"/>
                </a:solidFill>
              </a:rPr>
              <a:t>decreasing the size of dataset</a:t>
            </a:r>
            <a:r>
              <a:rPr lang="en" sz="1600" dirty="0"/>
              <a:t> from 1hr to 5 min/epoch</a:t>
            </a:r>
            <a:endParaRPr sz="1900" dirty="0"/>
          </a:p>
          <a:p>
            <a:pPr marL="457200" marR="0" lvl="0" indent="0" algn="just" rtl="0">
              <a:lnSpc>
                <a:spcPct val="90000"/>
              </a:lnSpc>
              <a:spcBef>
                <a:spcPts val="0"/>
              </a:spcBef>
              <a:spcAft>
                <a:spcPts val="0"/>
              </a:spcAft>
              <a:buNone/>
            </a:pPr>
            <a:endParaRPr sz="1800" dirty="0">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800"/>
              <a:buNone/>
            </a:pPr>
            <a:endParaRPr sz="1800" dirty="0">
              <a:latin typeface="Calibri"/>
              <a:ea typeface="Calibri"/>
              <a:cs typeface="Calibri"/>
              <a:sym typeface="Calibri"/>
            </a:endParaRPr>
          </a:p>
        </p:txBody>
      </p:sp>
      <p:sp>
        <p:nvSpPr>
          <p:cNvPr id="205" name="Google Shape;205;p13"/>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fld id="{00000000-1234-1234-1234-123412341234}" type="slidenum">
              <a:rPr kumimoji="0" lang="en"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t>13</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pic>
        <p:nvPicPr>
          <p:cNvPr id="206" name="Google Shape;206;p13" descr="A picture containing text, writing implement, screenshot, stationary&#10;&#10;Description automatically generated"/>
          <p:cNvPicPr preferRelativeResize="0"/>
          <p:nvPr/>
        </p:nvPicPr>
        <p:blipFill rotWithShape="1">
          <a:blip r:embed="rId3">
            <a:alphaModFix/>
          </a:blip>
          <a:srcRect/>
          <a:stretch/>
        </p:blipFill>
        <p:spPr>
          <a:xfrm>
            <a:off x="3586550" y="1946175"/>
            <a:ext cx="4811024" cy="2841425"/>
          </a:xfrm>
          <a:prstGeom prst="rect">
            <a:avLst/>
          </a:prstGeom>
          <a:noFill/>
          <a:ln w="9525"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CE0E370F-FB36-3B5B-731B-9E4173566282}"/>
              </a:ext>
            </a:extLst>
          </p:cNvPr>
          <p:cNvPicPr>
            <a:picLocks noChangeAspect="1"/>
          </p:cNvPicPr>
          <p:nvPr/>
        </p:nvPicPr>
        <p:blipFill>
          <a:blip r:embed="rId4"/>
          <a:stretch>
            <a:fillRect/>
          </a:stretch>
        </p:blipFill>
        <p:spPr>
          <a:xfrm>
            <a:off x="611669" y="2120147"/>
            <a:ext cx="2700762" cy="2493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p:nvPr>
        </p:nvSpPr>
        <p:spPr>
          <a:xfrm>
            <a:off x="520881" y="278639"/>
            <a:ext cx="7994467" cy="543612"/>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r>
              <a:rPr lang="en" b="1" dirty="0"/>
              <a:t>JOJOGAN</a:t>
            </a:r>
            <a:r>
              <a:rPr lang="en" sz="2300" b="1" dirty="0"/>
              <a:t> </a:t>
            </a:r>
            <a:br>
              <a:rPr lang="en" sz="2300" b="1" dirty="0"/>
            </a:br>
            <a:r>
              <a:rPr lang="en" sz="2300" b="1" dirty="0"/>
              <a:t>Pre-trained Model Experimental Setting</a:t>
            </a:r>
            <a:endParaRPr dirty="0"/>
          </a:p>
        </p:txBody>
      </p:sp>
      <p:sp>
        <p:nvSpPr>
          <p:cNvPr id="213" name="Google Shape;213;p14"/>
          <p:cNvSpPr txBox="1">
            <a:spLocks noGrp="1"/>
          </p:cNvSpPr>
          <p:nvPr>
            <p:ph type="body" idx="1"/>
          </p:nvPr>
        </p:nvSpPr>
        <p:spPr>
          <a:xfrm>
            <a:off x="574764" y="899790"/>
            <a:ext cx="7886700" cy="3889800"/>
          </a:xfrm>
          <a:prstGeom prst="rect">
            <a:avLst/>
          </a:prstGeom>
          <a:noFill/>
          <a:ln>
            <a:noFill/>
          </a:ln>
        </p:spPr>
        <p:txBody>
          <a:bodyPr spcFirstLastPara="1" wrap="square" lIns="34275" tIns="34275" rIns="34275" bIns="34275" anchor="t" anchorCtr="0">
            <a:normAutofit/>
          </a:bodyPr>
          <a:lstStyle/>
          <a:p>
            <a:pPr marL="0" lvl="0" indent="0" algn="just" rtl="0">
              <a:spcBef>
                <a:spcPts val="0"/>
              </a:spcBef>
              <a:spcAft>
                <a:spcPts val="0"/>
              </a:spcAft>
              <a:buClr>
                <a:schemeClr val="dk1"/>
              </a:buClr>
              <a:buSzPts val="1100"/>
              <a:buFont typeface="Arial"/>
              <a:buNone/>
            </a:pPr>
            <a:r>
              <a:rPr lang="en" sz="1800" dirty="0">
                <a:solidFill>
                  <a:schemeClr val="dk1"/>
                </a:solidFill>
              </a:rPr>
              <a:t>Fine Tuning: </a:t>
            </a:r>
            <a:endParaRPr sz="1800" dirty="0">
              <a:solidFill>
                <a:schemeClr val="dk1"/>
              </a:solidFill>
            </a:endParaRPr>
          </a:p>
          <a:p>
            <a:pPr marL="457200" lvl="0" indent="-114300" algn="just" rtl="0">
              <a:spcBef>
                <a:spcPts val="0"/>
              </a:spcBef>
              <a:spcAft>
                <a:spcPts val="0"/>
              </a:spcAft>
              <a:buClr>
                <a:schemeClr val="dk1"/>
              </a:buClr>
              <a:buSzPts val="1800"/>
              <a:buChar char="•"/>
            </a:pPr>
            <a:r>
              <a:rPr lang="en" sz="1600" dirty="0">
                <a:solidFill>
                  <a:schemeClr val="dk1"/>
                </a:solidFill>
              </a:rPr>
              <a:t> Fine-tuned and trained on preprocessed 1 cartoon style image</a:t>
            </a:r>
            <a:endParaRPr sz="1600" dirty="0">
              <a:solidFill>
                <a:schemeClr val="dk1"/>
              </a:solidFill>
            </a:endParaRPr>
          </a:p>
          <a:p>
            <a:pPr marL="457200" lvl="0" indent="-114300" algn="just" rtl="0">
              <a:spcBef>
                <a:spcPts val="0"/>
              </a:spcBef>
              <a:spcAft>
                <a:spcPts val="0"/>
              </a:spcAft>
              <a:buClr>
                <a:schemeClr val="dk1"/>
              </a:buClr>
              <a:buSzPts val="1800"/>
              <a:buChar char="•"/>
            </a:pPr>
            <a:r>
              <a:rPr lang="en" sz="1600" dirty="0">
                <a:solidFill>
                  <a:schemeClr val="dk1"/>
                </a:solidFill>
              </a:rPr>
              <a:t>  Reduced the training time(ms) and the memory consumption</a:t>
            </a:r>
            <a:r>
              <a:rPr lang="en" sz="1800" dirty="0">
                <a:solidFill>
                  <a:schemeClr val="dk1"/>
                </a:solidFill>
              </a:rPr>
              <a:t> </a:t>
            </a:r>
            <a:r>
              <a:rPr lang="en" sz="1600" dirty="0">
                <a:solidFill>
                  <a:schemeClr val="dk1"/>
                </a:solidFill>
              </a:rPr>
              <a:t>of using </a:t>
            </a:r>
            <a:endParaRPr sz="1600" dirty="0">
              <a:solidFill>
                <a:schemeClr val="dk1"/>
              </a:solidFill>
            </a:endParaRPr>
          </a:p>
          <a:p>
            <a:pPr marL="0" lvl="0" indent="0" algn="just" rtl="0">
              <a:spcBef>
                <a:spcPts val="0"/>
              </a:spcBef>
              <a:spcAft>
                <a:spcPts val="0"/>
              </a:spcAft>
              <a:buNone/>
            </a:pPr>
            <a:r>
              <a:rPr lang="en" sz="1600" dirty="0">
                <a:solidFill>
                  <a:schemeClr val="dk1"/>
                </a:solidFill>
              </a:rPr>
              <a:t>            the decreased discriminator channel size.</a:t>
            </a:r>
            <a:endParaRPr sz="1800" dirty="0"/>
          </a:p>
        </p:txBody>
      </p:sp>
      <p:pic>
        <p:nvPicPr>
          <p:cNvPr id="214" name="Google Shape;214;p14"/>
          <p:cNvPicPr preferRelativeResize="0"/>
          <p:nvPr/>
        </p:nvPicPr>
        <p:blipFill rotWithShape="1">
          <a:blip r:embed="rId3">
            <a:alphaModFix/>
          </a:blip>
          <a:srcRect/>
          <a:stretch/>
        </p:blipFill>
        <p:spPr>
          <a:xfrm>
            <a:off x="3963480" y="2231572"/>
            <a:ext cx="4551869" cy="2275114"/>
          </a:xfrm>
          <a:prstGeom prst="rect">
            <a:avLst/>
          </a:prstGeom>
          <a:noFill/>
          <a:ln w="9525" cap="flat" cmpd="sng">
            <a:solidFill>
              <a:schemeClr val="dk1"/>
            </a:solidFill>
            <a:prstDash val="solid"/>
            <a:round/>
            <a:headEnd type="none" w="sm" len="sm"/>
            <a:tailEnd type="none" w="sm" len="sm"/>
          </a:ln>
        </p:spPr>
      </p:pic>
      <p:sp>
        <p:nvSpPr>
          <p:cNvPr id="216" name="Google Shape;216;p14"/>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DATA255 Project Presentation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17" name="Google Shape;217;p14"/>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18" name="Google Shape;218;p14"/>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Animated Face Image Generation using GANs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 name="Picture 2">
            <a:extLst>
              <a:ext uri="{FF2B5EF4-FFF2-40B4-BE49-F238E27FC236}">
                <a16:creationId xmlns:a16="http://schemas.microsoft.com/office/drawing/2014/main" id="{A844F708-FC3B-9430-C3DD-7DF5A280713B}"/>
              </a:ext>
            </a:extLst>
          </p:cNvPr>
          <p:cNvPicPr>
            <a:picLocks noChangeAspect="1"/>
          </p:cNvPicPr>
          <p:nvPr/>
        </p:nvPicPr>
        <p:blipFill>
          <a:blip r:embed="rId4"/>
          <a:stretch>
            <a:fillRect/>
          </a:stretch>
        </p:blipFill>
        <p:spPr>
          <a:xfrm>
            <a:off x="456327" y="2051884"/>
            <a:ext cx="3383573" cy="25056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title"/>
          </p:nvPr>
        </p:nvSpPr>
        <p:spPr>
          <a:xfrm>
            <a:off x="628650" y="273848"/>
            <a:ext cx="7886700" cy="6531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SzPts val="1400"/>
              <a:buNone/>
            </a:pPr>
            <a:r>
              <a:rPr lang="en"/>
              <a:t>JOJOGAN output</a:t>
            </a:r>
            <a:endParaRPr/>
          </a:p>
        </p:txBody>
      </p:sp>
      <p:pic>
        <p:nvPicPr>
          <p:cNvPr id="218" name="Google Shape;218;p15"/>
          <p:cNvPicPr preferRelativeResize="0"/>
          <p:nvPr/>
        </p:nvPicPr>
        <p:blipFill rotWithShape="1">
          <a:blip r:embed="rId3">
            <a:alphaModFix/>
          </a:blip>
          <a:srcRect/>
          <a:stretch/>
        </p:blipFill>
        <p:spPr>
          <a:xfrm>
            <a:off x="570875" y="1024325"/>
            <a:ext cx="7709451" cy="3094851"/>
          </a:xfrm>
          <a:prstGeom prst="rect">
            <a:avLst/>
          </a:prstGeom>
          <a:noFill/>
          <a:ln w="9525" cap="flat" cmpd="sng">
            <a:solidFill>
              <a:schemeClr val="dk1"/>
            </a:solidFill>
            <a:prstDash val="solid"/>
            <a:round/>
            <a:headEnd type="none" w="sm" len="sm"/>
            <a:tailEnd type="none" w="sm" len="sm"/>
          </a:ln>
        </p:spPr>
      </p:pic>
      <p:cxnSp>
        <p:nvCxnSpPr>
          <p:cNvPr id="219" name="Google Shape;219;p15"/>
          <p:cNvCxnSpPr/>
          <p:nvPr/>
        </p:nvCxnSpPr>
        <p:spPr>
          <a:xfrm>
            <a:off x="579050" y="4810500"/>
            <a:ext cx="8109600" cy="30900"/>
          </a:xfrm>
          <a:prstGeom prst="straightConnector1">
            <a:avLst/>
          </a:prstGeom>
          <a:noFill/>
          <a:ln w="19050" cap="flat" cmpd="sng">
            <a:solidFill>
              <a:schemeClr val="accent2"/>
            </a:solidFill>
            <a:prstDash val="solid"/>
            <a:miter lim="8000"/>
            <a:headEnd type="none" w="sm" len="sm"/>
            <a:tailEnd type="none" w="sm" len="sm"/>
          </a:ln>
        </p:spPr>
      </p:cxnSp>
      <p:sp>
        <p:nvSpPr>
          <p:cNvPr id="220" name="Google Shape;220;p15"/>
          <p:cNvSpPr txBox="1"/>
          <p:nvPr/>
        </p:nvSpPr>
        <p:spPr>
          <a:xfrm>
            <a:off x="802024"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221" name="Google Shape;221;p15"/>
          <p:cNvSpPr txBox="1"/>
          <p:nvPr/>
        </p:nvSpPr>
        <p:spPr>
          <a:xfrm>
            <a:off x="3243024"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6"/>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Animated Face Image Generation using GANs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33" name="Google Shape;233;p16"/>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34" name="Google Shape;234;p16"/>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defTabSz="914400" rtl="0" eaLnBrk="1" fontAlgn="auto" latinLnBrk="0" hangingPunct="1">
              <a:lnSpc>
                <a:spcPct val="100000"/>
              </a:lnSpc>
              <a:spcBef>
                <a:spcPts val="0"/>
              </a:spcBef>
              <a:spcAft>
                <a:spcPts val="0"/>
              </a:spcAft>
              <a:buClr>
                <a:srgbClr val="888888"/>
              </a:buClr>
              <a:buSzPts val="900"/>
              <a:buFont typeface="Calibri"/>
              <a:buNone/>
              <a:tabLst/>
              <a:defRPr/>
            </a:pPr>
            <a:r>
              <a:rPr kumimoji="0" lang="en" sz="900" b="0" i="0" u="none" strike="noStrike" kern="0" cap="none" spc="0" normalizeH="0" baseline="0" noProof="0">
                <a:ln>
                  <a:noFill/>
                </a:ln>
                <a:solidFill>
                  <a:srgbClr val="888888"/>
                </a:solidFill>
                <a:effectLst/>
                <a:uLnTx/>
                <a:uFillTx/>
                <a:latin typeface="Calibri"/>
                <a:ea typeface="Calibri"/>
                <a:cs typeface="Calibri"/>
                <a:sym typeface="Calibri"/>
              </a:rPr>
              <a:t>DATA255 Project Presentation</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5" name="Google Shape;235;p16"/>
          <p:cNvSpPr txBox="1">
            <a:spLocks noGrp="1"/>
          </p:cNvSpPr>
          <p:nvPr>
            <p:ph type="title"/>
          </p:nvPr>
        </p:nvSpPr>
        <p:spPr>
          <a:xfrm>
            <a:off x="376666" y="274015"/>
            <a:ext cx="9264261" cy="6639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endParaRPr b="1" dirty="0"/>
          </a:p>
          <a:p>
            <a:pPr marL="0" lvl="0" indent="0" algn="l" rtl="0">
              <a:lnSpc>
                <a:spcPct val="90000"/>
              </a:lnSpc>
              <a:spcBef>
                <a:spcPts val="0"/>
              </a:spcBef>
              <a:spcAft>
                <a:spcPts val="0"/>
              </a:spcAft>
              <a:buClr>
                <a:srgbClr val="000000"/>
              </a:buClr>
              <a:buSzPct val="100000"/>
              <a:buFont typeface="Calibri"/>
              <a:buNone/>
            </a:pPr>
            <a:r>
              <a:rPr lang="en" b="1" dirty="0"/>
              <a:t>StyleGAN-2 </a:t>
            </a:r>
            <a:br>
              <a:rPr lang="en" b="1" dirty="0"/>
            </a:br>
            <a:r>
              <a:rPr lang="en" sz="2300" b="1" dirty="0">
                <a:solidFill>
                  <a:schemeClr val="dk1"/>
                </a:solidFill>
              </a:rPr>
              <a:t>Pre-trained Model Experimental Setting</a:t>
            </a:r>
            <a:br>
              <a:rPr lang="en" sz="2300" b="1" dirty="0">
                <a:solidFill>
                  <a:schemeClr val="dk1"/>
                </a:solidFill>
              </a:rPr>
            </a:br>
            <a:endParaRPr b="1" dirty="0"/>
          </a:p>
        </p:txBody>
      </p:sp>
      <p:sp>
        <p:nvSpPr>
          <p:cNvPr id="236" name="Google Shape;236;p16"/>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fld id="{00000000-1234-1234-1234-123412341234}" type="slidenum">
              <a:rPr kumimoji="0" lang="en"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t>16</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pic>
        <p:nvPicPr>
          <p:cNvPr id="237" name="Google Shape;237;p16"/>
          <p:cNvPicPr preferRelativeResize="0"/>
          <p:nvPr/>
        </p:nvPicPr>
        <p:blipFill rotWithShape="1">
          <a:blip r:embed="rId3">
            <a:alphaModFix/>
          </a:blip>
          <a:srcRect/>
          <a:stretch/>
        </p:blipFill>
        <p:spPr>
          <a:xfrm>
            <a:off x="5873657" y="1174655"/>
            <a:ext cx="3078775" cy="3353438"/>
          </a:xfrm>
          <a:prstGeom prst="rect">
            <a:avLst/>
          </a:prstGeom>
          <a:noFill/>
          <a:ln w="9525" cap="flat" cmpd="sng">
            <a:solidFill>
              <a:schemeClr val="dk1"/>
            </a:solidFill>
            <a:prstDash val="solid"/>
            <a:round/>
            <a:headEnd type="none" w="sm" len="sm"/>
            <a:tailEnd type="none" w="sm" len="sm"/>
          </a:ln>
        </p:spPr>
      </p:pic>
      <p:sp>
        <p:nvSpPr>
          <p:cNvPr id="239" name="Google Shape;239;p16"/>
          <p:cNvSpPr txBox="1"/>
          <p:nvPr/>
        </p:nvSpPr>
        <p:spPr>
          <a:xfrm>
            <a:off x="249557" y="979953"/>
            <a:ext cx="5624100" cy="13761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9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Fine Tuning: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114300" algn="just" defTabSz="914400" rtl="0" eaLnBrk="1" fontAlgn="auto" latinLnBrk="0" hangingPunct="1">
              <a:lnSpc>
                <a:spcPct val="90000"/>
              </a:lnSpc>
              <a:spcBef>
                <a:spcPts val="0"/>
              </a:spcBef>
              <a:spcAft>
                <a:spcPts val="0"/>
              </a:spcAft>
              <a:buClr>
                <a:srgbClr val="000000"/>
              </a:buClr>
              <a:buSzPts val="1800"/>
              <a:buFont typeface="Arial"/>
              <a:buChar char="•"/>
              <a:tabLst/>
              <a:defRPr/>
            </a:pPr>
            <a:r>
              <a:rPr kumimoji="0" lang="en" sz="16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 sz="1800" b="0" i="0" u="none" strike="noStrike" kern="0" cap="none" spc="0" normalizeH="0" baseline="0" noProof="0" dirty="0">
                <a:ln>
                  <a:noFill/>
                </a:ln>
                <a:solidFill>
                  <a:srgbClr val="000000"/>
                </a:solidFill>
                <a:effectLst/>
                <a:uLnTx/>
                <a:uFillTx/>
                <a:latin typeface="Calibri"/>
                <a:ea typeface="Calibri"/>
                <a:cs typeface="Calibri"/>
                <a:sym typeface="Calibri"/>
              </a:rPr>
              <a:t>Fine-tuned and trained on preprocessed data (Image Upsizing, Face Alignment, Converting 32-bit images to 24-bit images)</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0" indent="0" algn="just" defTabSz="914400" rtl="0" eaLnBrk="1" fontAlgn="auto" latinLnBrk="0" hangingPunct="1">
              <a:lnSpc>
                <a:spcPct val="9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41FAE986-F882-3F7D-6421-1923DF3D314E}"/>
              </a:ext>
            </a:extLst>
          </p:cNvPr>
          <p:cNvPicPr>
            <a:picLocks noChangeAspect="1"/>
          </p:cNvPicPr>
          <p:nvPr/>
        </p:nvPicPr>
        <p:blipFill>
          <a:blip r:embed="rId4"/>
          <a:stretch>
            <a:fillRect/>
          </a:stretch>
        </p:blipFill>
        <p:spPr>
          <a:xfrm>
            <a:off x="704647" y="2557941"/>
            <a:ext cx="4796897" cy="15423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239" name="Google Shape;239;p17"/>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40" name="Google Shape;240;p17"/>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241" name="Google Shape;241;p17"/>
          <p:cNvSpPr txBox="1">
            <a:spLocks noGrp="1"/>
          </p:cNvSpPr>
          <p:nvPr>
            <p:ph type="title"/>
          </p:nvPr>
        </p:nvSpPr>
        <p:spPr>
          <a:xfrm>
            <a:off x="488197" y="273844"/>
            <a:ext cx="8027100" cy="5376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Result Analysis </a:t>
            </a:r>
            <a:endParaRPr/>
          </a:p>
        </p:txBody>
      </p:sp>
      <p:sp>
        <p:nvSpPr>
          <p:cNvPr id="242" name="Google Shape;242;p17"/>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17</a:t>
            </a:fld>
            <a:endParaRPr/>
          </a:p>
        </p:txBody>
      </p:sp>
      <p:sp>
        <p:nvSpPr>
          <p:cNvPr id="243" name="Google Shape;243;p17"/>
          <p:cNvSpPr txBox="1"/>
          <p:nvPr/>
        </p:nvSpPr>
        <p:spPr>
          <a:xfrm>
            <a:off x="2235851" y="1053800"/>
            <a:ext cx="12990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a:solidFill>
                  <a:schemeClr val="dk1"/>
                </a:solidFill>
              </a:rPr>
              <a:t>ArtifyGAN</a:t>
            </a:r>
            <a:endParaRPr sz="1400" b="0" i="0" u="none" strike="noStrike" cap="none">
              <a:solidFill>
                <a:srgbClr val="000000"/>
              </a:solidFill>
              <a:latin typeface="Arial"/>
              <a:ea typeface="Arial"/>
              <a:cs typeface="Arial"/>
              <a:sym typeface="Arial"/>
            </a:endParaRPr>
          </a:p>
        </p:txBody>
      </p:sp>
      <p:sp>
        <p:nvSpPr>
          <p:cNvPr id="244" name="Google Shape;244;p17"/>
          <p:cNvSpPr txBox="1"/>
          <p:nvPr/>
        </p:nvSpPr>
        <p:spPr>
          <a:xfrm>
            <a:off x="4069624" y="1053806"/>
            <a:ext cx="8643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Jojo GAN</a:t>
            </a:r>
            <a:endParaRPr sz="1100" b="0" i="0" u="none" strike="noStrike" cap="none">
              <a:solidFill>
                <a:srgbClr val="000000"/>
              </a:solidFill>
              <a:latin typeface="Arial"/>
              <a:ea typeface="Arial"/>
              <a:cs typeface="Arial"/>
              <a:sym typeface="Arial"/>
            </a:endParaRPr>
          </a:p>
        </p:txBody>
      </p:sp>
      <p:sp>
        <p:nvSpPr>
          <p:cNvPr id="245" name="Google Shape;245;p17"/>
          <p:cNvSpPr txBox="1"/>
          <p:nvPr/>
        </p:nvSpPr>
        <p:spPr>
          <a:xfrm>
            <a:off x="5759951" y="1053800"/>
            <a:ext cx="12408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StyleGAN 2</a:t>
            </a:r>
            <a:endParaRPr sz="1400" b="0" i="0" u="none" strike="noStrike" cap="none" dirty="0">
              <a:solidFill>
                <a:srgbClr val="000000"/>
              </a:solidFill>
              <a:latin typeface="Arial"/>
              <a:ea typeface="Arial"/>
              <a:cs typeface="Arial"/>
              <a:sym typeface="Arial"/>
            </a:endParaRPr>
          </a:p>
        </p:txBody>
      </p:sp>
      <p:sp>
        <p:nvSpPr>
          <p:cNvPr id="246" name="Google Shape;246;p17"/>
          <p:cNvSpPr txBox="1"/>
          <p:nvPr/>
        </p:nvSpPr>
        <p:spPr>
          <a:xfrm>
            <a:off x="7429064" y="1053800"/>
            <a:ext cx="12408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AnimeGAN</a:t>
            </a:r>
            <a:endParaRPr sz="1400" b="0" i="0" u="none" strike="noStrike" cap="none">
              <a:solidFill>
                <a:srgbClr val="000000"/>
              </a:solidFill>
              <a:latin typeface="Arial"/>
              <a:ea typeface="Arial"/>
              <a:cs typeface="Arial"/>
              <a:sym typeface="Arial"/>
            </a:endParaRPr>
          </a:p>
        </p:txBody>
      </p:sp>
      <p:sp>
        <p:nvSpPr>
          <p:cNvPr id="247" name="Google Shape;247;p17"/>
          <p:cNvSpPr txBox="1"/>
          <p:nvPr/>
        </p:nvSpPr>
        <p:spPr>
          <a:xfrm>
            <a:off x="526050" y="1053800"/>
            <a:ext cx="14397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Original Image</a:t>
            </a:r>
            <a:endParaRPr sz="1100" b="0" i="0" u="none" strike="noStrike" cap="none" dirty="0">
              <a:solidFill>
                <a:srgbClr val="000000"/>
              </a:solidFill>
              <a:latin typeface="Arial"/>
              <a:ea typeface="Arial"/>
              <a:cs typeface="Arial"/>
              <a:sym typeface="Arial"/>
            </a:endParaRPr>
          </a:p>
        </p:txBody>
      </p:sp>
      <p:pic>
        <p:nvPicPr>
          <p:cNvPr id="248" name="Google Shape;248;p17"/>
          <p:cNvPicPr preferRelativeResize="0"/>
          <p:nvPr/>
        </p:nvPicPr>
        <p:blipFill rotWithShape="1">
          <a:blip r:embed="rId3">
            <a:alphaModFix/>
          </a:blip>
          <a:srcRect/>
          <a:stretch/>
        </p:blipFill>
        <p:spPr>
          <a:xfrm>
            <a:off x="5578400" y="1367800"/>
            <a:ext cx="1590900" cy="1590900"/>
          </a:xfrm>
          <a:prstGeom prst="rect">
            <a:avLst/>
          </a:prstGeom>
          <a:noFill/>
          <a:ln>
            <a:noFill/>
          </a:ln>
        </p:spPr>
      </p:pic>
      <p:pic>
        <p:nvPicPr>
          <p:cNvPr id="249" name="Google Shape;249;p17"/>
          <p:cNvPicPr preferRelativeResize="0"/>
          <p:nvPr/>
        </p:nvPicPr>
        <p:blipFill rotWithShape="1">
          <a:blip r:embed="rId4">
            <a:alphaModFix/>
          </a:blip>
          <a:srcRect/>
          <a:stretch/>
        </p:blipFill>
        <p:spPr>
          <a:xfrm>
            <a:off x="7292150" y="1367800"/>
            <a:ext cx="1514625" cy="1590900"/>
          </a:xfrm>
          <a:prstGeom prst="rect">
            <a:avLst/>
          </a:prstGeom>
          <a:noFill/>
          <a:ln>
            <a:noFill/>
          </a:ln>
        </p:spPr>
      </p:pic>
      <p:pic>
        <p:nvPicPr>
          <p:cNvPr id="250" name="Google Shape;250;p17"/>
          <p:cNvPicPr preferRelativeResize="0"/>
          <p:nvPr/>
        </p:nvPicPr>
        <p:blipFill rotWithShape="1">
          <a:blip r:embed="rId5">
            <a:alphaModFix/>
          </a:blip>
          <a:srcRect/>
          <a:stretch/>
        </p:blipFill>
        <p:spPr>
          <a:xfrm>
            <a:off x="1965750" y="1308475"/>
            <a:ext cx="1664675" cy="1709550"/>
          </a:xfrm>
          <a:prstGeom prst="rect">
            <a:avLst/>
          </a:prstGeom>
          <a:noFill/>
          <a:ln>
            <a:noFill/>
          </a:ln>
        </p:spPr>
      </p:pic>
      <p:pic>
        <p:nvPicPr>
          <p:cNvPr id="251" name="Google Shape;251;p17"/>
          <p:cNvPicPr preferRelativeResize="0"/>
          <p:nvPr/>
        </p:nvPicPr>
        <p:blipFill rotWithShape="1">
          <a:blip r:embed="rId6">
            <a:alphaModFix/>
          </a:blip>
          <a:srcRect/>
          <a:stretch/>
        </p:blipFill>
        <p:spPr>
          <a:xfrm>
            <a:off x="370225" y="1367800"/>
            <a:ext cx="1439700" cy="1590900"/>
          </a:xfrm>
          <a:prstGeom prst="rect">
            <a:avLst/>
          </a:prstGeom>
          <a:noFill/>
          <a:ln>
            <a:noFill/>
          </a:ln>
        </p:spPr>
      </p:pic>
      <p:pic>
        <p:nvPicPr>
          <p:cNvPr id="252" name="Google Shape;252;p17"/>
          <p:cNvPicPr preferRelativeResize="0"/>
          <p:nvPr/>
        </p:nvPicPr>
        <p:blipFill rotWithShape="1">
          <a:blip r:embed="rId7">
            <a:alphaModFix/>
          </a:blip>
          <a:srcRect/>
          <a:stretch/>
        </p:blipFill>
        <p:spPr>
          <a:xfrm>
            <a:off x="3745988" y="1367800"/>
            <a:ext cx="1709550" cy="1590899"/>
          </a:xfrm>
          <a:prstGeom prst="rect">
            <a:avLst/>
          </a:prstGeom>
          <a:noFill/>
          <a:ln>
            <a:noFill/>
          </a:ln>
        </p:spPr>
      </p:pic>
      <p:pic>
        <p:nvPicPr>
          <p:cNvPr id="253" name="Google Shape;253;p17"/>
          <p:cNvPicPr preferRelativeResize="0"/>
          <p:nvPr/>
        </p:nvPicPr>
        <p:blipFill rotWithShape="1">
          <a:blip r:embed="rId8">
            <a:alphaModFix/>
          </a:blip>
          <a:srcRect/>
          <a:stretch/>
        </p:blipFill>
        <p:spPr>
          <a:xfrm>
            <a:off x="7342076" y="3072275"/>
            <a:ext cx="1439700" cy="1709549"/>
          </a:xfrm>
          <a:prstGeom prst="rect">
            <a:avLst/>
          </a:prstGeom>
          <a:noFill/>
          <a:ln>
            <a:noFill/>
          </a:ln>
        </p:spPr>
      </p:pic>
      <p:pic>
        <p:nvPicPr>
          <p:cNvPr id="254" name="Google Shape;254;p17"/>
          <p:cNvPicPr preferRelativeResize="0"/>
          <p:nvPr/>
        </p:nvPicPr>
        <p:blipFill rotWithShape="1">
          <a:blip r:embed="rId9">
            <a:alphaModFix/>
          </a:blip>
          <a:srcRect/>
          <a:stretch/>
        </p:blipFill>
        <p:spPr>
          <a:xfrm>
            <a:off x="371750" y="3118600"/>
            <a:ext cx="1439700" cy="1636276"/>
          </a:xfrm>
          <a:prstGeom prst="rect">
            <a:avLst/>
          </a:prstGeom>
          <a:noFill/>
          <a:ln>
            <a:noFill/>
          </a:ln>
        </p:spPr>
      </p:pic>
      <p:pic>
        <p:nvPicPr>
          <p:cNvPr id="255" name="Google Shape;255;p17"/>
          <p:cNvPicPr preferRelativeResize="0"/>
          <p:nvPr/>
        </p:nvPicPr>
        <p:blipFill rotWithShape="1">
          <a:blip r:embed="rId10">
            <a:alphaModFix/>
          </a:blip>
          <a:srcRect/>
          <a:stretch/>
        </p:blipFill>
        <p:spPr>
          <a:xfrm>
            <a:off x="3781325" y="3111100"/>
            <a:ext cx="1664675" cy="1669151"/>
          </a:xfrm>
          <a:prstGeom prst="rect">
            <a:avLst/>
          </a:prstGeom>
          <a:noFill/>
          <a:ln>
            <a:noFill/>
          </a:ln>
        </p:spPr>
      </p:pic>
      <p:pic>
        <p:nvPicPr>
          <p:cNvPr id="256" name="Google Shape;256;p17"/>
          <p:cNvPicPr preferRelativeResize="0"/>
          <p:nvPr/>
        </p:nvPicPr>
        <p:blipFill rotWithShape="1">
          <a:blip r:embed="rId11">
            <a:alphaModFix/>
          </a:blip>
          <a:srcRect/>
          <a:stretch/>
        </p:blipFill>
        <p:spPr>
          <a:xfrm>
            <a:off x="5561700" y="3094300"/>
            <a:ext cx="1664676" cy="1669874"/>
          </a:xfrm>
          <a:prstGeom prst="rect">
            <a:avLst/>
          </a:prstGeom>
          <a:noFill/>
          <a:ln>
            <a:noFill/>
          </a:ln>
        </p:spPr>
      </p:pic>
      <p:pic>
        <p:nvPicPr>
          <p:cNvPr id="257" name="Google Shape;257;p17"/>
          <p:cNvPicPr preferRelativeResize="0"/>
          <p:nvPr/>
        </p:nvPicPr>
        <p:blipFill rotWithShape="1">
          <a:blip r:embed="rId12">
            <a:alphaModFix/>
          </a:blip>
          <a:srcRect/>
          <a:stretch/>
        </p:blipFill>
        <p:spPr>
          <a:xfrm>
            <a:off x="2000950" y="3134325"/>
            <a:ext cx="1664675" cy="1664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4135541167_1_0"/>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263" name="Google Shape;263;g24135541167_1_0"/>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64" name="Google Shape;264;g24135541167_1_0"/>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265" name="Google Shape;265;g24135541167_1_0"/>
          <p:cNvSpPr txBox="1">
            <a:spLocks noGrp="1"/>
          </p:cNvSpPr>
          <p:nvPr>
            <p:ph type="title"/>
          </p:nvPr>
        </p:nvSpPr>
        <p:spPr>
          <a:xfrm>
            <a:off x="488197" y="273844"/>
            <a:ext cx="8027100" cy="5376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Result Analysis </a:t>
            </a:r>
            <a:endParaRPr/>
          </a:p>
        </p:txBody>
      </p:sp>
      <p:sp>
        <p:nvSpPr>
          <p:cNvPr id="266" name="Google Shape;266;g24135541167_1_0"/>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18</a:t>
            </a:fld>
            <a:endParaRPr/>
          </a:p>
        </p:txBody>
      </p:sp>
      <p:sp>
        <p:nvSpPr>
          <p:cNvPr id="267" name="Google Shape;267;g24135541167_1_0"/>
          <p:cNvSpPr txBox="1"/>
          <p:nvPr/>
        </p:nvSpPr>
        <p:spPr>
          <a:xfrm>
            <a:off x="2448851" y="1053800"/>
            <a:ext cx="12990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a:t>ArtifyGAN</a:t>
            </a:r>
            <a:endParaRPr sz="1400" b="0" i="0" u="none" strike="noStrike" cap="none">
              <a:solidFill>
                <a:srgbClr val="000000"/>
              </a:solidFill>
              <a:latin typeface="Arial"/>
              <a:ea typeface="Arial"/>
              <a:cs typeface="Arial"/>
              <a:sym typeface="Arial"/>
            </a:endParaRPr>
          </a:p>
        </p:txBody>
      </p:sp>
      <p:sp>
        <p:nvSpPr>
          <p:cNvPr id="268" name="Google Shape;268;g24135541167_1_0"/>
          <p:cNvSpPr txBox="1"/>
          <p:nvPr/>
        </p:nvSpPr>
        <p:spPr>
          <a:xfrm>
            <a:off x="4174119" y="1053800"/>
            <a:ext cx="8643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Jojo GAN</a:t>
            </a:r>
            <a:endParaRPr sz="1100" b="0" i="0" u="none" strike="noStrike" cap="none" dirty="0">
              <a:solidFill>
                <a:srgbClr val="000000"/>
              </a:solidFill>
              <a:latin typeface="Arial"/>
              <a:ea typeface="Arial"/>
              <a:cs typeface="Arial"/>
              <a:sym typeface="Arial"/>
            </a:endParaRPr>
          </a:p>
        </p:txBody>
      </p:sp>
      <p:sp>
        <p:nvSpPr>
          <p:cNvPr id="269" name="Google Shape;269;g24135541167_1_0"/>
          <p:cNvSpPr txBox="1"/>
          <p:nvPr/>
        </p:nvSpPr>
        <p:spPr>
          <a:xfrm>
            <a:off x="5759951" y="1053800"/>
            <a:ext cx="12408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StyleGAN 2</a:t>
            </a:r>
            <a:endParaRPr sz="1400" b="0" i="0" u="none" strike="noStrike" cap="none" dirty="0">
              <a:solidFill>
                <a:srgbClr val="000000"/>
              </a:solidFill>
              <a:latin typeface="Arial"/>
              <a:ea typeface="Arial"/>
              <a:cs typeface="Arial"/>
              <a:sym typeface="Arial"/>
            </a:endParaRPr>
          </a:p>
        </p:txBody>
      </p:sp>
      <p:sp>
        <p:nvSpPr>
          <p:cNvPr id="270" name="Google Shape;270;g24135541167_1_0"/>
          <p:cNvSpPr txBox="1"/>
          <p:nvPr/>
        </p:nvSpPr>
        <p:spPr>
          <a:xfrm>
            <a:off x="7429064" y="1053800"/>
            <a:ext cx="12408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AnimeGAN</a:t>
            </a:r>
            <a:endParaRPr sz="1400" b="0" i="0" u="none" strike="noStrike" cap="none">
              <a:solidFill>
                <a:srgbClr val="000000"/>
              </a:solidFill>
              <a:latin typeface="Arial"/>
              <a:ea typeface="Arial"/>
              <a:cs typeface="Arial"/>
              <a:sym typeface="Arial"/>
            </a:endParaRPr>
          </a:p>
        </p:txBody>
      </p:sp>
      <p:sp>
        <p:nvSpPr>
          <p:cNvPr id="271" name="Google Shape;271;g24135541167_1_0"/>
          <p:cNvSpPr txBox="1"/>
          <p:nvPr/>
        </p:nvSpPr>
        <p:spPr>
          <a:xfrm>
            <a:off x="550512" y="1053800"/>
            <a:ext cx="14397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Original Image</a:t>
            </a:r>
            <a:endParaRPr sz="1100" b="0" i="0" u="none" strike="noStrike" cap="none">
              <a:solidFill>
                <a:srgbClr val="000000"/>
              </a:solidFill>
              <a:latin typeface="Arial"/>
              <a:ea typeface="Arial"/>
              <a:cs typeface="Arial"/>
              <a:sym typeface="Arial"/>
            </a:endParaRPr>
          </a:p>
        </p:txBody>
      </p:sp>
      <p:pic>
        <p:nvPicPr>
          <p:cNvPr id="272" name="Google Shape;272;g24135541167_1_0"/>
          <p:cNvPicPr preferRelativeResize="0"/>
          <p:nvPr/>
        </p:nvPicPr>
        <p:blipFill>
          <a:blip r:embed="rId3">
            <a:alphaModFix/>
          </a:blip>
          <a:stretch>
            <a:fillRect/>
          </a:stretch>
        </p:blipFill>
        <p:spPr>
          <a:xfrm>
            <a:off x="2106325" y="3210675"/>
            <a:ext cx="1635900" cy="1512450"/>
          </a:xfrm>
          <a:prstGeom prst="rect">
            <a:avLst/>
          </a:prstGeom>
          <a:noFill/>
          <a:ln>
            <a:noFill/>
          </a:ln>
        </p:spPr>
      </p:pic>
      <p:pic>
        <p:nvPicPr>
          <p:cNvPr id="273" name="Google Shape;273;g24135541167_1_0"/>
          <p:cNvPicPr preferRelativeResize="0"/>
          <p:nvPr/>
        </p:nvPicPr>
        <p:blipFill>
          <a:blip r:embed="rId4">
            <a:alphaModFix/>
          </a:blip>
          <a:stretch>
            <a:fillRect/>
          </a:stretch>
        </p:blipFill>
        <p:spPr>
          <a:xfrm>
            <a:off x="7131250" y="3156925"/>
            <a:ext cx="1647150" cy="1605325"/>
          </a:xfrm>
          <a:prstGeom prst="rect">
            <a:avLst/>
          </a:prstGeom>
          <a:noFill/>
          <a:ln>
            <a:noFill/>
          </a:ln>
        </p:spPr>
      </p:pic>
      <p:pic>
        <p:nvPicPr>
          <p:cNvPr id="274" name="Google Shape;274;g24135541167_1_0"/>
          <p:cNvPicPr preferRelativeResize="0"/>
          <p:nvPr/>
        </p:nvPicPr>
        <p:blipFill>
          <a:blip r:embed="rId5">
            <a:alphaModFix/>
          </a:blip>
          <a:stretch>
            <a:fillRect/>
          </a:stretch>
        </p:blipFill>
        <p:spPr>
          <a:xfrm>
            <a:off x="3790895" y="3163826"/>
            <a:ext cx="1610882" cy="1604439"/>
          </a:xfrm>
          <a:prstGeom prst="rect">
            <a:avLst/>
          </a:prstGeom>
          <a:noFill/>
          <a:ln>
            <a:noFill/>
          </a:ln>
        </p:spPr>
      </p:pic>
      <p:pic>
        <p:nvPicPr>
          <p:cNvPr id="275" name="Google Shape;275;g24135541167_1_0"/>
          <p:cNvPicPr preferRelativeResize="0"/>
          <p:nvPr/>
        </p:nvPicPr>
        <p:blipFill rotWithShape="1">
          <a:blip r:embed="rId6">
            <a:alphaModFix/>
          </a:blip>
          <a:srcRect b="43185"/>
          <a:stretch/>
        </p:blipFill>
        <p:spPr>
          <a:xfrm>
            <a:off x="2100700" y="1353125"/>
            <a:ext cx="1647150" cy="1739175"/>
          </a:xfrm>
          <a:prstGeom prst="rect">
            <a:avLst/>
          </a:prstGeom>
          <a:noFill/>
          <a:ln>
            <a:noFill/>
          </a:ln>
        </p:spPr>
      </p:pic>
      <p:pic>
        <p:nvPicPr>
          <p:cNvPr id="276" name="Google Shape;276;g24135541167_1_0"/>
          <p:cNvPicPr preferRelativeResize="0"/>
          <p:nvPr/>
        </p:nvPicPr>
        <p:blipFill>
          <a:blip r:embed="rId7">
            <a:alphaModFix/>
          </a:blip>
          <a:stretch>
            <a:fillRect/>
          </a:stretch>
        </p:blipFill>
        <p:spPr>
          <a:xfrm>
            <a:off x="3790895" y="1441301"/>
            <a:ext cx="1610882" cy="1648700"/>
          </a:xfrm>
          <a:prstGeom prst="rect">
            <a:avLst/>
          </a:prstGeom>
          <a:noFill/>
          <a:ln>
            <a:noFill/>
          </a:ln>
        </p:spPr>
      </p:pic>
      <p:pic>
        <p:nvPicPr>
          <p:cNvPr id="277" name="Google Shape;277;g24135541167_1_0"/>
          <p:cNvPicPr preferRelativeResize="0"/>
          <p:nvPr/>
        </p:nvPicPr>
        <p:blipFill>
          <a:blip r:embed="rId8">
            <a:alphaModFix/>
          </a:blip>
          <a:stretch>
            <a:fillRect/>
          </a:stretch>
        </p:blipFill>
        <p:spPr>
          <a:xfrm>
            <a:off x="7186849" y="1441301"/>
            <a:ext cx="1598426" cy="1636374"/>
          </a:xfrm>
          <a:prstGeom prst="rect">
            <a:avLst/>
          </a:prstGeom>
          <a:noFill/>
          <a:ln>
            <a:noFill/>
          </a:ln>
        </p:spPr>
      </p:pic>
      <p:pic>
        <p:nvPicPr>
          <p:cNvPr id="278" name="Google Shape;278;g24135541167_1_0"/>
          <p:cNvPicPr preferRelativeResize="0"/>
          <p:nvPr/>
        </p:nvPicPr>
        <p:blipFill rotWithShape="1">
          <a:blip r:embed="rId9">
            <a:alphaModFix/>
          </a:blip>
          <a:srcRect b="35616"/>
          <a:stretch/>
        </p:blipFill>
        <p:spPr>
          <a:xfrm>
            <a:off x="488200" y="1443963"/>
            <a:ext cx="1564324" cy="1648713"/>
          </a:xfrm>
          <a:prstGeom prst="rect">
            <a:avLst/>
          </a:prstGeom>
          <a:noFill/>
          <a:ln>
            <a:noFill/>
          </a:ln>
        </p:spPr>
      </p:pic>
      <p:pic>
        <p:nvPicPr>
          <p:cNvPr id="279" name="Google Shape;279;g24135541167_1_0"/>
          <p:cNvPicPr preferRelativeResize="0"/>
          <p:nvPr/>
        </p:nvPicPr>
        <p:blipFill>
          <a:blip r:embed="rId10">
            <a:alphaModFix/>
          </a:blip>
          <a:stretch>
            <a:fillRect/>
          </a:stretch>
        </p:blipFill>
        <p:spPr>
          <a:xfrm>
            <a:off x="488200" y="3210675"/>
            <a:ext cx="1564325" cy="1512450"/>
          </a:xfrm>
          <a:prstGeom prst="rect">
            <a:avLst/>
          </a:prstGeom>
          <a:noFill/>
          <a:ln>
            <a:noFill/>
          </a:ln>
        </p:spPr>
      </p:pic>
      <p:pic>
        <p:nvPicPr>
          <p:cNvPr id="3" name="Picture 2">
            <a:extLst>
              <a:ext uri="{FF2B5EF4-FFF2-40B4-BE49-F238E27FC236}">
                <a16:creationId xmlns:a16="http://schemas.microsoft.com/office/drawing/2014/main" id="{C5F56ABD-AFB2-FF26-0607-7D9B7A396C05}"/>
              </a:ext>
            </a:extLst>
          </p:cNvPr>
          <p:cNvPicPr>
            <a:picLocks noChangeAspect="1"/>
          </p:cNvPicPr>
          <p:nvPr/>
        </p:nvPicPr>
        <p:blipFill>
          <a:blip r:embed="rId11"/>
          <a:stretch>
            <a:fillRect/>
          </a:stretch>
        </p:blipFill>
        <p:spPr>
          <a:xfrm>
            <a:off x="5450447" y="3163826"/>
            <a:ext cx="1598425" cy="1598425"/>
          </a:xfrm>
          <a:prstGeom prst="rect">
            <a:avLst/>
          </a:prstGeom>
        </p:spPr>
      </p:pic>
      <p:pic>
        <p:nvPicPr>
          <p:cNvPr id="5" name="Picture 4">
            <a:extLst>
              <a:ext uri="{FF2B5EF4-FFF2-40B4-BE49-F238E27FC236}">
                <a16:creationId xmlns:a16="http://schemas.microsoft.com/office/drawing/2014/main" id="{32EBACD6-B9D6-AFED-7BCB-F26AEB0541DB}"/>
              </a:ext>
            </a:extLst>
          </p:cNvPr>
          <p:cNvPicPr>
            <a:picLocks noChangeAspect="1"/>
          </p:cNvPicPr>
          <p:nvPr/>
        </p:nvPicPr>
        <p:blipFill>
          <a:blip r:embed="rId12"/>
          <a:stretch>
            <a:fillRect/>
          </a:stretch>
        </p:blipFill>
        <p:spPr>
          <a:xfrm>
            <a:off x="5450447" y="1441301"/>
            <a:ext cx="1598425" cy="16363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285" name="Google Shape;285;p19"/>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86" name="Google Shape;286;p19"/>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287" name="Google Shape;287;p19"/>
          <p:cNvSpPr txBox="1">
            <a:spLocks noGrp="1"/>
          </p:cNvSpPr>
          <p:nvPr>
            <p:ph type="title"/>
          </p:nvPr>
        </p:nvSpPr>
        <p:spPr>
          <a:xfrm>
            <a:off x="488197" y="273844"/>
            <a:ext cx="8027100" cy="5376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dirty="0"/>
              <a:t>Image Translation Phases</a:t>
            </a:r>
            <a:endParaRPr dirty="0"/>
          </a:p>
        </p:txBody>
      </p:sp>
      <p:sp>
        <p:nvSpPr>
          <p:cNvPr id="288" name="Google Shape;288;p19"/>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19</a:t>
            </a:fld>
            <a:endParaRPr/>
          </a:p>
        </p:txBody>
      </p:sp>
      <p:pic>
        <p:nvPicPr>
          <p:cNvPr id="3" name="proj">
            <a:hlinkClick r:id="" action="ppaction://media"/>
            <a:extLst>
              <a:ext uri="{FF2B5EF4-FFF2-40B4-BE49-F238E27FC236}">
                <a16:creationId xmlns:a16="http://schemas.microsoft.com/office/drawing/2014/main" id="{57D1131D-98E1-D78E-A6EE-7375E361BD0A}"/>
              </a:ext>
            </a:extLst>
          </p:cNvPr>
          <p:cNvPicPr>
            <a:picLocks noChangeAspect="1"/>
          </p:cNvPicPr>
          <p:nvPr>
            <a:videoFile r:link="rId1"/>
            <p:extLst>
              <p:ext uri="{DAA4B4D4-6D71-4841-9C94-3DE7FCFB9230}">
                <p14:media xmlns:p14="http://schemas.microsoft.com/office/powerpoint/2010/main" r:embed="rId2">
                  <p14:trim end="8040"/>
                </p14:media>
              </p:ext>
            </p:extLst>
          </p:nvPr>
        </p:nvPicPr>
        <p:blipFill>
          <a:blip r:embed="rId5"/>
          <a:stretch>
            <a:fillRect/>
          </a:stretch>
        </p:blipFill>
        <p:spPr>
          <a:xfrm>
            <a:off x="1108631" y="947720"/>
            <a:ext cx="6709843" cy="33549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960"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63" name="Google Shape;63;p2"/>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64" name="Google Shape;64;p2"/>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65" name="Google Shape;65;p2"/>
          <p:cNvSpPr txBox="1">
            <a:spLocks noGrp="1"/>
          </p:cNvSpPr>
          <p:nvPr>
            <p:ph type="title"/>
          </p:nvPr>
        </p:nvSpPr>
        <p:spPr>
          <a:xfrm>
            <a:off x="628650" y="273844"/>
            <a:ext cx="7886700" cy="53752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dirty="0"/>
              <a:t>Research Questions</a:t>
            </a:r>
            <a:endParaRPr dirty="0"/>
          </a:p>
        </p:txBody>
      </p:sp>
      <p:sp>
        <p:nvSpPr>
          <p:cNvPr id="66" name="Google Shape;66;p2"/>
          <p:cNvSpPr txBox="1">
            <a:spLocks noGrp="1"/>
          </p:cNvSpPr>
          <p:nvPr>
            <p:ph type="body" idx="1"/>
          </p:nvPr>
        </p:nvSpPr>
        <p:spPr>
          <a:xfrm>
            <a:off x="529650" y="865250"/>
            <a:ext cx="7985700" cy="3816000"/>
          </a:xfrm>
          <a:prstGeom prst="rect">
            <a:avLst/>
          </a:prstGeom>
          <a:noFill/>
          <a:ln>
            <a:noFill/>
          </a:ln>
        </p:spPr>
        <p:txBody>
          <a:bodyPr spcFirstLastPara="1" wrap="square" lIns="34275" tIns="34275" rIns="34275" bIns="34275" anchor="t" anchorCtr="0">
            <a:normAutofit/>
          </a:bodyPr>
          <a:lstStyle/>
          <a:p>
            <a:pPr marL="0" marR="0" lvl="0" indent="-114300" algn="l" rtl="0">
              <a:lnSpc>
                <a:spcPct val="90000"/>
              </a:lnSpc>
              <a:spcBef>
                <a:spcPts val="0"/>
              </a:spcBef>
              <a:spcAft>
                <a:spcPts val="0"/>
              </a:spcAft>
              <a:buClr>
                <a:srgbClr val="000000"/>
              </a:buClr>
              <a:buSzPts val="1800"/>
              <a:buChar char="•"/>
            </a:pPr>
            <a:r>
              <a:rPr lang="en" sz="1800">
                <a:latin typeface="Calibri"/>
                <a:ea typeface="Calibri"/>
                <a:cs typeface="Calibri"/>
                <a:sym typeface="Calibri"/>
              </a:rPr>
              <a:t>To effectively train Generative Adversarial Networks (GANs) to generate animated face images that capture human-like expressions and movements</a:t>
            </a:r>
            <a:endParaRPr/>
          </a:p>
          <a:p>
            <a:pPr marL="0" lvl="0" indent="0" algn="l" rtl="0">
              <a:lnSpc>
                <a:spcPct val="90000"/>
              </a:lnSpc>
              <a:spcBef>
                <a:spcPts val="0"/>
              </a:spcBef>
              <a:spcAft>
                <a:spcPts val="0"/>
              </a:spcAft>
              <a:buClr>
                <a:srgbClr val="000000"/>
              </a:buClr>
              <a:buSzPts val="1800"/>
              <a:buNone/>
            </a:pPr>
            <a:endParaRPr sz="1800">
              <a:latin typeface="Calibri"/>
              <a:ea typeface="Calibri"/>
              <a:cs typeface="Calibri"/>
              <a:sym typeface="Calibri"/>
            </a:endParaRPr>
          </a:p>
          <a:p>
            <a:pPr marL="0" lvl="0" indent="-114300" algn="l" rtl="0">
              <a:lnSpc>
                <a:spcPct val="90000"/>
              </a:lnSpc>
              <a:spcBef>
                <a:spcPts val="0"/>
              </a:spcBef>
              <a:spcAft>
                <a:spcPts val="0"/>
              </a:spcAft>
              <a:buClr>
                <a:srgbClr val="000000"/>
              </a:buClr>
              <a:buSzPts val="1800"/>
              <a:buChar char="•"/>
            </a:pPr>
            <a:r>
              <a:rPr lang="en" sz="1800">
                <a:latin typeface="Calibri"/>
                <a:ea typeface="Calibri"/>
                <a:cs typeface="Calibri"/>
                <a:sym typeface="Calibri"/>
              </a:rPr>
              <a:t>To achieve high-quality and diverse generated animated face images in GAN models, by integrating different architectural choices</a:t>
            </a:r>
            <a:endParaRPr/>
          </a:p>
          <a:p>
            <a:pPr marL="0" lvl="0" indent="0" algn="l" rtl="0">
              <a:lnSpc>
                <a:spcPct val="90000"/>
              </a:lnSpc>
              <a:spcBef>
                <a:spcPts val="0"/>
              </a:spcBef>
              <a:spcAft>
                <a:spcPts val="0"/>
              </a:spcAft>
              <a:buClr>
                <a:srgbClr val="000000"/>
              </a:buClr>
              <a:buSzPts val="1800"/>
              <a:buNone/>
            </a:pPr>
            <a:endParaRPr sz="1800">
              <a:latin typeface="Calibri"/>
              <a:ea typeface="Calibri"/>
              <a:cs typeface="Calibri"/>
              <a:sym typeface="Calibri"/>
            </a:endParaRPr>
          </a:p>
          <a:p>
            <a:pPr marL="0" marR="0" lvl="0" indent="-114300" algn="l" rtl="0">
              <a:lnSpc>
                <a:spcPct val="90000"/>
              </a:lnSpc>
              <a:spcBef>
                <a:spcPts val="0"/>
              </a:spcBef>
              <a:spcAft>
                <a:spcPts val="0"/>
              </a:spcAft>
              <a:buClr>
                <a:srgbClr val="000000"/>
              </a:buClr>
              <a:buSzPts val="1800"/>
              <a:buChar char="•"/>
            </a:pPr>
            <a:r>
              <a:rPr lang="en" sz="1800">
                <a:latin typeface="Calibri"/>
                <a:ea typeface="Calibri"/>
                <a:cs typeface="Calibri"/>
                <a:sym typeface="Calibri"/>
              </a:rPr>
              <a:t>To optimize the training of GAN models for generating animated faces using reference images</a:t>
            </a:r>
            <a:endParaRPr/>
          </a:p>
          <a:p>
            <a:pPr marL="0" marR="0" lvl="0" indent="0" algn="l" rtl="0">
              <a:lnSpc>
                <a:spcPct val="90000"/>
              </a:lnSpc>
              <a:spcBef>
                <a:spcPts val="0"/>
              </a:spcBef>
              <a:spcAft>
                <a:spcPts val="0"/>
              </a:spcAft>
              <a:buClr>
                <a:srgbClr val="000000"/>
              </a:buClr>
              <a:buSzPts val="1800"/>
              <a:buNone/>
            </a:pPr>
            <a:endParaRPr sz="1800">
              <a:latin typeface="Calibri"/>
              <a:ea typeface="Calibri"/>
              <a:cs typeface="Calibri"/>
              <a:sym typeface="Calibri"/>
            </a:endParaRPr>
          </a:p>
        </p:txBody>
      </p:sp>
      <p:sp>
        <p:nvSpPr>
          <p:cNvPr id="67" name="Google Shape;67;p2"/>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4135541167_3_0"/>
          <p:cNvSpPr txBox="1">
            <a:spLocks noGrp="1"/>
          </p:cNvSpPr>
          <p:nvPr>
            <p:ph type="title"/>
          </p:nvPr>
        </p:nvSpPr>
        <p:spPr>
          <a:xfrm>
            <a:off x="628650" y="249600"/>
            <a:ext cx="8237700" cy="5847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r>
              <a:rPr lang="en" b="1"/>
              <a:t>Evaluation Metrics FID (Frechet Inception distance) </a:t>
            </a:r>
            <a:endParaRPr/>
          </a:p>
        </p:txBody>
      </p:sp>
      <p:sp>
        <p:nvSpPr>
          <p:cNvPr id="295" name="Google Shape;295;g24135541167_3_0"/>
          <p:cNvSpPr txBox="1">
            <a:spLocks noGrp="1"/>
          </p:cNvSpPr>
          <p:nvPr>
            <p:ph type="body" idx="1"/>
          </p:nvPr>
        </p:nvSpPr>
        <p:spPr>
          <a:xfrm>
            <a:off x="351775" y="1023000"/>
            <a:ext cx="4993800" cy="3097500"/>
          </a:xfrm>
          <a:prstGeom prst="rect">
            <a:avLst/>
          </a:prstGeom>
          <a:noFill/>
          <a:ln>
            <a:noFill/>
          </a:ln>
        </p:spPr>
        <p:txBody>
          <a:bodyPr spcFirstLastPara="1" wrap="square" lIns="34275" tIns="34275" rIns="34275" bIns="34275" anchor="t" anchorCtr="0">
            <a:normAutofit/>
          </a:bodyPr>
          <a:lstStyle/>
          <a:p>
            <a:pPr marL="0" marR="0" lvl="0" indent="0" algn="just" rtl="0">
              <a:lnSpc>
                <a:spcPct val="90000"/>
              </a:lnSpc>
              <a:spcBef>
                <a:spcPts val="0"/>
              </a:spcBef>
              <a:spcAft>
                <a:spcPts val="0"/>
              </a:spcAft>
              <a:buNone/>
            </a:pPr>
            <a:r>
              <a:rPr lang="en" sz="1500" dirty="0">
                <a:solidFill>
                  <a:srgbClr val="E2EEFF"/>
                </a:solidFill>
                <a:latin typeface="Roboto"/>
                <a:ea typeface="Roboto"/>
                <a:cs typeface="Roboto"/>
                <a:sym typeface="Roboto"/>
              </a:rPr>
              <a:t> </a:t>
            </a:r>
            <a:endParaRPr sz="1500" dirty="0">
              <a:solidFill>
                <a:srgbClr val="E2EEFF"/>
              </a:solidFill>
              <a:latin typeface="Roboto"/>
              <a:ea typeface="Roboto"/>
              <a:cs typeface="Roboto"/>
              <a:sym typeface="Roboto"/>
            </a:endParaRPr>
          </a:p>
          <a:p>
            <a:pPr marL="0" marR="0" lvl="0" indent="0" algn="just" rtl="0">
              <a:lnSpc>
                <a:spcPct val="90000"/>
              </a:lnSpc>
              <a:spcBef>
                <a:spcPts val="0"/>
              </a:spcBef>
              <a:spcAft>
                <a:spcPts val="0"/>
              </a:spcAft>
              <a:buNone/>
            </a:pPr>
            <a:r>
              <a:rPr lang="en" sz="1600" dirty="0">
                <a:solidFill>
                  <a:schemeClr val="dk1"/>
                </a:solidFill>
              </a:rPr>
              <a:t>The key idea behind in FID is to separately embed real and generated images to a vision-relevant feature space, and compute a distance between the two distributions</a:t>
            </a:r>
            <a:endParaRPr sz="1600" dirty="0">
              <a:solidFill>
                <a:schemeClr val="dk1"/>
              </a:solidFill>
            </a:endParaRPr>
          </a:p>
          <a:p>
            <a:pPr marL="0" lvl="0" indent="0" algn="l" rtl="0">
              <a:spcBef>
                <a:spcPts val="800"/>
              </a:spcBef>
              <a:spcAft>
                <a:spcPts val="0"/>
              </a:spcAft>
              <a:buNone/>
            </a:pPr>
            <a:r>
              <a:rPr lang="en" sz="1600" dirty="0">
                <a:solidFill>
                  <a:schemeClr val="dk1"/>
                </a:solidFill>
              </a:rPr>
              <a:t>         Step 1. Images passed through a  pre-trained classifier network (eg. Inception-V3) to produce feature vectors</a:t>
            </a:r>
            <a:endParaRPr sz="1600" dirty="0">
              <a:solidFill>
                <a:schemeClr val="dk1"/>
              </a:solidFill>
            </a:endParaRPr>
          </a:p>
          <a:p>
            <a:pPr marL="2286000" marR="0" lvl="0" indent="0" algn="just" rtl="0">
              <a:lnSpc>
                <a:spcPct val="90000"/>
              </a:lnSpc>
              <a:spcBef>
                <a:spcPts val="0"/>
              </a:spcBef>
              <a:spcAft>
                <a:spcPts val="0"/>
              </a:spcAft>
              <a:buNone/>
            </a:pPr>
            <a:endParaRPr sz="1600" dirty="0">
              <a:solidFill>
                <a:schemeClr val="dk1"/>
              </a:solidFill>
            </a:endParaRPr>
          </a:p>
          <a:p>
            <a:pPr marL="0" lvl="0" indent="0" algn="l" rtl="0">
              <a:spcBef>
                <a:spcPts val="800"/>
              </a:spcBef>
              <a:spcAft>
                <a:spcPts val="0"/>
              </a:spcAft>
              <a:buNone/>
            </a:pPr>
            <a:r>
              <a:rPr lang="en" sz="1600" dirty="0">
                <a:solidFill>
                  <a:schemeClr val="dk1"/>
                </a:solidFill>
              </a:rPr>
              <a:t>         Step 2. Both distributions of features are approximated to calculate the distance</a:t>
            </a:r>
            <a:endParaRPr sz="1600" dirty="0">
              <a:solidFill>
                <a:schemeClr val="dk1"/>
              </a:solidFill>
            </a:endParaRPr>
          </a:p>
          <a:p>
            <a:pPr marL="0" lvl="0" indent="0" algn="l" rtl="0">
              <a:spcBef>
                <a:spcPts val="800"/>
              </a:spcBef>
              <a:spcAft>
                <a:spcPts val="0"/>
              </a:spcAft>
              <a:buNone/>
            </a:pPr>
            <a:endParaRPr sz="1600" dirty="0">
              <a:solidFill>
                <a:srgbClr val="FF0000"/>
              </a:solidFill>
            </a:endParaRPr>
          </a:p>
          <a:p>
            <a:pPr marL="0" lvl="0" indent="0" algn="l" rtl="0">
              <a:spcBef>
                <a:spcPts val="800"/>
              </a:spcBef>
              <a:spcAft>
                <a:spcPts val="0"/>
              </a:spcAft>
              <a:buNone/>
            </a:pPr>
            <a:r>
              <a:rPr lang="en" sz="1800" dirty="0">
                <a:solidFill>
                  <a:srgbClr val="FF0000"/>
                </a:solidFill>
              </a:rPr>
              <a:t>Lower is better !!</a:t>
            </a:r>
            <a:endParaRPr sz="1800" dirty="0">
              <a:solidFill>
                <a:srgbClr val="FF0000"/>
              </a:solidFill>
            </a:endParaRPr>
          </a:p>
        </p:txBody>
      </p:sp>
      <p:sp>
        <p:nvSpPr>
          <p:cNvPr id="296" name="Google Shape;296;g24135541167_3_0"/>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297" name="Google Shape;297;g24135541167_3_0"/>
          <p:cNvCxnSpPr/>
          <p:nvPr/>
        </p:nvCxnSpPr>
        <p:spPr>
          <a:xfrm>
            <a:off x="686424" y="485305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298" name="Google Shape;298;g24135541167_3_0"/>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299" name="Google Shape;299;g24135541167_3_0"/>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spcBef>
                <a:spcPts val="0"/>
              </a:spcBef>
              <a:spcAft>
                <a:spcPts val="0"/>
              </a:spcAft>
              <a:buClr>
                <a:srgbClr val="888888"/>
              </a:buClr>
              <a:buSzPts val="900"/>
              <a:buFont typeface="Calibri"/>
              <a:buNone/>
            </a:pPr>
            <a:fld id="{00000000-1234-1234-1234-123412341234}" type="slidenum">
              <a:rPr lang="en"/>
              <a:t>20</a:t>
            </a:fld>
            <a:endParaRPr/>
          </a:p>
        </p:txBody>
      </p:sp>
      <p:sp>
        <p:nvSpPr>
          <p:cNvPr id="300" name="Google Shape;300;g24135541167_3_0" descr="Closing The Deal Free Presentation Template | Prezibase"/>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g24135541167_3_0"/>
          <p:cNvPicPr preferRelativeResize="0"/>
          <p:nvPr/>
        </p:nvPicPr>
        <p:blipFill rotWithShape="1">
          <a:blip r:embed="rId3">
            <a:alphaModFix/>
          </a:blip>
          <a:srcRect r="47232"/>
          <a:stretch/>
        </p:blipFill>
        <p:spPr>
          <a:xfrm>
            <a:off x="5420195" y="1023000"/>
            <a:ext cx="3521475" cy="3097500"/>
          </a:xfrm>
          <a:prstGeom prst="rect">
            <a:avLst/>
          </a:prstGeom>
          <a:noFill/>
          <a:ln w="9525" cap="flat" cmpd="sng">
            <a:solidFill>
              <a:schemeClr val="tx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1"/>
          <p:cNvSpPr txBox="1">
            <a:spLocks noGrp="1"/>
          </p:cNvSpPr>
          <p:nvPr>
            <p:ph type="title"/>
          </p:nvPr>
        </p:nvSpPr>
        <p:spPr>
          <a:xfrm>
            <a:off x="628650" y="203353"/>
            <a:ext cx="7886700" cy="9942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dirty="0"/>
              <a:t>Evaluation Metrics</a:t>
            </a:r>
            <a:br>
              <a:rPr lang="en" sz="3300" dirty="0">
                <a:latin typeface="Calibri"/>
                <a:ea typeface="Calibri"/>
                <a:cs typeface="Calibri"/>
                <a:sym typeface="Calibri"/>
              </a:rPr>
            </a:br>
            <a:endParaRPr dirty="0"/>
          </a:p>
        </p:txBody>
      </p:sp>
      <p:sp>
        <p:nvSpPr>
          <p:cNvPr id="307" name="Google Shape;307;p21"/>
          <p:cNvSpPr txBox="1">
            <a:spLocks noGrp="1"/>
          </p:cNvSpPr>
          <p:nvPr>
            <p:ph type="body" idx="1"/>
          </p:nvPr>
        </p:nvSpPr>
        <p:spPr>
          <a:xfrm>
            <a:off x="628650" y="855450"/>
            <a:ext cx="1243800" cy="384900"/>
          </a:xfrm>
          <a:prstGeom prst="rect">
            <a:avLst/>
          </a:prstGeom>
          <a:noFill/>
          <a:ln>
            <a:noFill/>
          </a:ln>
        </p:spPr>
        <p:txBody>
          <a:bodyPr spcFirstLastPara="1" wrap="square" lIns="34275" tIns="34275" rIns="34275" bIns="34275" anchor="t" anchorCtr="0">
            <a:normAutofit/>
          </a:bodyPr>
          <a:lstStyle/>
          <a:p>
            <a:pPr marL="0" marR="0" lvl="0" indent="0" algn="just" rtl="0">
              <a:lnSpc>
                <a:spcPct val="90000"/>
              </a:lnSpc>
              <a:spcBef>
                <a:spcPts val="0"/>
              </a:spcBef>
              <a:spcAft>
                <a:spcPts val="0"/>
              </a:spcAft>
              <a:buClr>
                <a:srgbClr val="000000"/>
              </a:buClr>
              <a:buSzPts val="2100"/>
              <a:buNone/>
            </a:pPr>
            <a:r>
              <a:rPr lang="en" sz="2100">
                <a:latin typeface="Calibri"/>
                <a:ea typeface="Calibri"/>
                <a:cs typeface="Calibri"/>
                <a:sym typeface="Calibri"/>
              </a:rPr>
              <a:t>FID-Metri</a:t>
            </a:r>
            <a:r>
              <a:rPr lang="en"/>
              <a:t>c</a:t>
            </a:r>
            <a:endParaRPr/>
          </a:p>
        </p:txBody>
      </p:sp>
      <p:graphicFrame>
        <p:nvGraphicFramePr>
          <p:cNvPr id="308" name="Google Shape;308;p21"/>
          <p:cNvGraphicFramePr/>
          <p:nvPr>
            <p:extLst>
              <p:ext uri="{D42A27DB-BD31-4B8C-83A1-F6EECF244321}">
                <p14:modId xmlns:p14="http://schemas.microsoft.com/office/powerpoint/2010/main" val="13526289"/>
              </p:ext>
            </p:extLst>
          </p:nvPr>
        </p:nvGraphicFramePr>
        <p:xfrm>
          <a:off x="628649" y="2363188"/>
          <a:ext cx="7697200" cy="2298245"/>
        </p:xfrm>
        <a:graphic>
          <a:graphicData uri="http://schemas.openxmlformats.org/drawingml/2006/table">
            <a:tbl>
              <a:tblPr firstRow="1" bandRow="1">
                <a:noFill/>
                <a:tableStyleId>{272C60BC-23D0-4275-9C3D-F03D9530C108}</a:tableStyleId>
              </a:tblPr>
              <a:tblGrid>
                <a:gridCol w="1049075">
                  <a:extLst>
                    <a:ext uri="{9D8B030D-6E8A-4147-A177-3AD203B41FA5}">
                      <a16:colId xmlns:a16="http://schemas.microsoft.com/office/drawing/2014/main" val="20000"/>
                    </a:ext>
                  </a:extLst>
                </a:gridCol>
                <a:gridCol w="787175">
                  <a:extLst>
                    <a:ext uri="{9D8B030D-6E8A-4147-A177-3AD203B41FA5}">
                      <a16:colId xmlns:a16="http://schemas.microsoft.com/office/drawing/2014/main" val="20001"/>
                    </a:ext>
                  </a:extLst>
                </a:gridCol>
                <a:gridCol w="708050">
                  <a:extLst>
                    <a:ext uri="{9D8B030D-6E8A-4147-A177-3AD203B41FA5}">
                      <a16:colId xmlns:a16="http://schemas.microsoft.com/office/drawing/2014/main" val="20002"/>
                    </a:ext>
                  </a:extLst>
                </a:gridCol>
                <a:gridCol w="798150">
                  <a:extLst>
                    <a:ext uri="{9D8B030D-6E8A-4147-A177-3AD203B41FA5}">
                      <a16:colId xmlns:a16="http://schemas.microsoft.com/office/drawing/2014/main" val="20003"/>
                    </a:ext>
                  </a:extLst>
                </a:gridCol>
                <a:gridCol w="833800">
                  <a:extLst>
                    <a:ext uri="{9D8B030D-6E8A-4147-A177-3AD203B41FA5}">
                      <a16:colId xmlns:a16="http://schemas.microsoft.com/office/drawing/2014/main" val="20004"/>
                    </a:ext>
                  </a:extLst>
                </a:gridCol>
                <a:gridCol w="912375">
                  <a:extLst>
                    <a:ext uri="{9D8B030D-6E8A-4147-A177-3AD203B41FA5}">
                      <a16:colId xmlns:a16="http://schemas.microsoft.com/office/drawing/2014/main" val="20005"/>
                    </a:ext>
                  </a:extLst>
                </a:gridCol>
                <a:gridCol w="912375">
                  <a:extLst>
                    <a:ext uri="{9D8B030D-6E8A-4147-A177-3AD203B41FA5}">
                      <a16:colId xmlns:a16="http://schemas.microsoft.com/office/drawing/2014/main" val="20006"/>
                    </a:ext>
                  </a:extLst>
                </a:gridCol>
                <a:gridCol w="848100">
                  <a:extLst>
                    <a:ext uri="{9D8B030D-6E8A-4147-A177-3AD203B41FA5}">
                      <a16:colId xmlns:a16="http://schemas.microsoft.com/office/drawing/2014/main" val="20007"/>
                    </a:ext>
                  </a:extLst>
                </a:gridCol>
                <a:gridCol w="848100">
                  <a:extLst>
                    <a:ext uri="{9D8B030D-6E8A-4147-A177-3AD203B41FA5}">
                      <a16:colId xmlns:a16="http://schemas.microsoft.com/office/drawing/2014/main" val="20008"/>
                    </a:ext>
                  </a:extLst>
                </a:gridCol>
              </a:tblGrid>
              <a:tr h="380925">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Model</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Image1</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Image2</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Image3</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Image4</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Image5</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chemeClr val="dk1"/>
                          </a:solidFill>
                          <a:latin typeface="Calibri"/>
                          <a:ea typeface="Calibri"/>
                          <a:cs typeface="Calibri"/>
                          <a:sym typeface="Calibri"/>
                        </a:rPr>
                        <a:t>Image6</a:t>
                      </a:r>
                      <a:endParaRPr sz="14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Mean</a:t>
                      </a:r>
                      <a:endParaRPr sz="14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en" sz="1400" u="none" strike="noStrike" cap="none">
                          <a:solidFill>
                            <a:schemeClr val="dk1"/>
                          </a:solidFill>
                          <a:latin typeface="Calibri"/>
                          <a:ea typeface="Calibri"/>
                          <a:cs typeface="Calibri"/>
                          <a:sym typeface="Calibri"/>
                        </a:rPr>
                        <a:t>Total</a:t>
                      </a:r>
                      <a:endParaRPr sz="14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0"/>
                  </a:ext>
                </a:extLst>
              </a:tr>
              <a:tr h="474000">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AnimeGAN</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201.03</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212.64</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187.43</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147.10</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210.36</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155.08</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185.60</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en" sz="1400" u="none" strike="noStrike" cap="none">
                          <a:latin typeface="Calibri"/>
                          <a:ea typeface="Calibri"/>
                          <a:cs typeface="Calibri"/>
                          <a:sym typeface="Calibri"/>
                        </a:rPr>
                        <a:t>1113.64</a:t>
                      </a:r>
                      <a:endParaRPr sz="14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1"/>
                  </a:ext>
                </a:extLst>
              </a:tr>
              <a:tr h="474000">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StyleGAN2</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93.14</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100.46</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137.99</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77.84</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140.91</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137.6262</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114.65</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687.99</a:t>
                      </a:r>
                      <a:endParaRPr sz="14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2"/>
                  </a:ext>
                </a:extLst>
              </a:tr>
              <a:tr h="474000">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dirty="0">
                          <a:latin typeface="Calibri"/>
                          <a:ea typeface="Calibri"/>
                          <a:cs typeface="Calibri"/>
                          <a:sym typeface="Calibri"/>
                        </a:rPr>
                        <a:t>ArtifyGAN</a:t>
                      </a:r>
                      <a:endParaRPr sz="1400" b="1" u="none" strike="noStrike" cap="none" dirty="0">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a:latin typeface="Calibri"/>
                          <a:ea typeface="Calibri"/>
                          <a:cs typeface="Calibri"/>
                          <a:sym typeface="Calibri"/>
                        </a:rPr>
                        <a:t>107.10</a:t>
                      </a:r>
                      <a:endParaRPr sz="1400" b="1"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a:latin typeface="Calibri"/>
                          <a:ea typeface="Calibri"/>
                          <a:cs typeface="Calibri"/>
                          <a:sym typeface="Calibri"/>
                        </a:rPr>
                        <a:t>89.81</a:t>
                      </a:r>
                      <a:endParaRPr sz="1400" b="1" u="none" strike="noStrike" cap="none">
                        <a:latin typeface="Calibri"/>
                        <a:ea typeface="Calibri"/>
                        <a:cs typeface="Calibri"/>
                        <a:sym typeface="Calibri"/>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chemeClr val="dk1"/>
                        </a:buClr>
                        <a:buSzPts val="900"/>
                        <a:buFont typeface="Helvetica Neue"/>
                        <a:buNone/>
                        <a:tabLst/>
                        <a:defRPr/>
                      </a:pPr>
                      <a:r>
                        <a:rPr lang="en" sz="1400" b="1" u="none" strike="noStrike" cap="none" dirty="0">
                          <a:latin typeface="Calibri"/>
                          <a:ea typeface="Calibri"/>
                          <a:cs typeface="Calibri"/>
                          <a:sym typeface="Calibri"/>
                        </a:rPr>
                        <a:t>96.70</a:t>
                      </a:r>
                    </a:p>
                    <a:p>
                      <a:pPr marL="0" marR="0" lvl="0" indent="0" algn="l" rtl="0">
                        <a:lnSpc>
                          <a:spcPct val="100000"/>
                        </a:lnSpc>
                        <a:spcBef>
                          <a:spcPts val="0"/>
                        </a:spcBef>
                        <a:spcAft>
                          <a:spcPts val="0"/>
                        </a:spcAft>
                        <a:buClr>
                          <a:schemeClr val="dk1"/>
                        </a:buClr>
                        <a:buSzPts val="900"/>
                        <a:buFont typeface="Helvetica Neue"/>
                        <a:buNone/>
                      </a:pPr>
                      <a:endParaRPr sz="1400" b="1" u="none" strike="noStrike" cap="none" dirty="0">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dirty="0">
                          <a:latin typeface="Calibri"/>
                          <a:ea typeface="Calibri"/>
                          <a:cs typeface="Calibri"/>
                          <a:sym typeface="Calibri"/>
                        </a:rPr>
                        <a:t>103.16</a:t>
                      </a:r>
                      <a:endParaRPr sz="1400" b="1" u="none" strike="noStrike" cap="none" dirty="0">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a:latin typeface="Calibri"/>
                          <a:ea typeface="Calibri"/>
                          <a:cs typeface="Calibri"/>
                          <a:sym typeface="Calibri"/>
                        </a:rPr>
                        <a:t>179.13</a:t>
                      </a:r>
                      <a:endParaRPr sz="1400" b="1"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a:latin typeface="Calibri"/>
                          <a:ea typeface="Calibri"/>
                          <a:cs typeface="Calibri"/>
                          <a:sym typeface="Calibri"/>
                        </a:rPr>
                        <a:t>135.91</a:t>
                      </a:r>
                      <a:endParaRPr sz="1400" b="1" u="none" strike="noStrike" cap="none" dirty="0">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a:latin typeface="Calibri"/>
                          <a:ea typeface="Calibri"/>
                          <a:cs typeface="Calibri"/>
                          <a:sym typeface="Calibri"/>
                        </a:rPr>
                        <a:t>118.63</a:t>
                      </a:r>
                      <a:endParaRPr sz="1400" b="1"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b="1" u="none" strike="noStrike" cap="none" dirty="0">
                          <a:latin typeface="Calibri"/>
                          <a:ea typeface="Calibri"/>
                          <a:cs typeface="Calibri"/>
                          <a:sym typeface="Calibri"/>
                        </a:rPr>
                        <a:t>711.82</a:t>
                      </a:r>
                      <a:endParaRPr sz="1400" b="1" u="none" strike="noStrike" cap="none" dirty="0">
                        <a:latin typeface="Calibri"/>
                        <a:ea typeface="Calibri"/>
                        <a:cs typeface="Calibri"/>
                        <a:sym typeface="Calibri"/>
                      </a:endParaRPr>
                    </a:p>
                  </a:txBody>
                  <a:tcPr marL="68600" marR="68600" marT="34300" marB="34300"/>
                </a:tc>
                <a:extLst>
                  <a:ext uri="{0D108BD9-81ED-4DB2-BD59-A6C34878D82A}">
                    <a16:rowId xmlns:a16="http://schemas.microsoft.com/office/drawing/2014/main" val="10003"/>
                  </a:ext>
                </a:extLst>
              </a:tr>
              <a:tr h="474000">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JOJOGAN</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183</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177</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170</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180</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190</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Calibri"/>
                          <a:ea typeface="Calibri"/>
                          <a:cs typeface="Calibri"/>
                          <a:sym typeface="Calibri"/>
                        </a:rPr>
                        <a:t>173</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a:latin typeface="Calibri"/>
                          <a:ea typeface="Calibri"/>
                          <a:cs typeface="Calibri"/>
                          <a:sym typeface="Calibri"/>
                        </a:rPr>
                        <a:t>178.8</a:t>
                      </a:r>
                      <a:endParaRPr sz="14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1400" u="none" strike="noStrike" cap="none" dirty="0">
                          <a:latin typeface="Calibri"/>
                          <a:ea typeface="Calibri"/>
                          <a:cs typeface="Calibri"/>
                          <a:sym typeface="Calibri"/>
                        </a:rPr>
                        <a:t>1073</a:t>
                      </a:r>
                      <a:endParaRPr sz="1400" u="none" strike="noStrike" cap="none" dirty="0">
                        <a:latin typeface="Calibri"/>
                        <a:ea typeface="Calibri"/>
                        <a:cs typeface="Calibri"/>
                        <a:sym typeface="Calibri"/>
                      </a:endParaRPr>
                    </a:p>
                  </a:txBody>
                  <a:tcPr marL="68600" marR="68600" marT="34300" marB="34300"/>
                </a:tc>
                <a:extLst>
                  <a:ext uri="{0D108BD9-81ED-4DB2-BD59-A6C34878D82A}">
                    <a16:rowId xmlns:a16="http://schemas.microsoft.com/office/drawing/2014/main" val="10004"/>
                  </a:ext>
                </a:extLst>
              </a:tr>
            </a:tbl>
          </a:graphicData>
        </a:graphic>
      </p:graphicFrame>
      <p:grpSp>
        <p:nvGrpSpPr>
          <p:cNvPr id="309" name="Google Shape;309;p21"/>
          <p:cNvGrpSpPr/>
          <p:nvPr/>
        </p:nvGrpSpPr>
        <p:grpSpPr>
          <a:xfrm>
            <a:off x="1716329" y="1380527"/>
            <a:ext cx="4830011" cy="842970"/>
            <a:chOff x="1954798" y="1359131"/>
            <a:chExt cx="5399676" cy="840344"/>
          </a:xfrm>
        </p:grpSpPr>
        <p:pic>
          <p:nvPicPr>
            <p:cNvPr id="310" name="Google Shape;310;p21"/>
            <p:cNvPicPr preferRelativeResize="0"/>
            <p:nvPr/>
          </p:nvPicPr>
          <p:blipFill rotWithShape="1">
            <a:blip r:embed="rId3">
              <a:alphaModFix/>
            </a:blip>
            <a:srcRect/>
            <a:stretch/>
          </p:blipFill>
          <p:spPr>
            <a:xfrm>
              <a:off x="1954798" y="1366025"/>
              <a:ext cx="781902" cy="828694"/>
            </a:xfrm>
            <a:prstGeom prst="rect">
              <a:avLst/>
            </a:prstGeom>
            <a:noFill/>
            <a:ln>
              <a:noFill/>
            </a:ln>
          </p:spPr>
        </p:pic>
        <p:pic>
          <p:nvPicPr>
            <p:cNvPr id="312" name="Google Shape;312;p21"/>
            <p:cNvPicPr preferRelativeResize="0"/>
            <p:nvPr/>
          </p:nvPicPr>
          <p:blipFill rotWithShape="1">
            <a:blip r:embed="rId4">
              <a:alphaModFix/>
            </a:blip>
            <a:srcRect/>
            <a:stretch/>
          </p:blipFill>
          <p:spPr>
            <a:xfrm>
              <a:off x="6466607" y="1366024"/>
              <a:ext cx="887867" cy="831875"/>
            </a:xfrm>
            <a:prstGeom prst="rect">
              <a:avLst/>
            </a:prstGeom>
            <a:noFill/>
            <a:ln>
              <a:noFill/>
            </a:ln>
          </p:spPr>
        </p:pic>
        <p:pic>
          <p:nvPicPr>
            <p:cNvPr id="314" name="Google Shape;314;p21"/>
            <p:cNvPicPr preferRelativeResize="0"/>
            <p:nvPr/>
          </p:nvPicPr>
          <p:blipFill rotWithShape="1">
            <a:blip r:embed="rId5">
              <a:alphaModFix/>
            </a:blip>
            <a:srcRect/>
            <a:stretch/>
          </p:blipFill>
          <p:spPr>
            <a:xfrm>
              <a:off x="5424464" y="1359131"/>
              <a:ext cx="958396" cy="840344"/>
            </a:xfrm>
            <a:prstGeom prst="rect">
              <a:avLst/>
            </a:prstGeom>
            <a:noFill/>
            <a:ln>
              <a:noFill/>
            </a:ln>
          </p:spPr>
        </p:pic>
      </p:grpSp>
      <p:pic>
        <p:nvPicPr>
          <p:cNvPr id="315" name="Google Shape;315;p21"/>
          <p:cNvPicPr preferRelativeResize="0"/>
          <p:nvPr/>
        </p:nvPicPr>
        <p:blipFill rotWithShape="1">
          <a:blip r:embed="rId6">
            <a:alphaModFix/>
          </a:blip>
          <a:srcRect/>
          <a:stretch/>
        </p:blipFill>
        <p:spPr>
          <a:xfrm>
            <a:off x="2472856" y="1381100"/>
            <a:ext cx="699714" cy="838200"/>
          </a:xfrm>
          <a:prstGeom prst="rect">
            <a:avLst/>
          </a:prstGeom>
          <a:noFill/>
          <a:ln>
            <a:solidFill>
              <a:schemeClr val="tx1"/>
            </a:solidFill>
          </a:ln>
        </p:spPr>
      </p:pic>
      <p:sp>
        <p:nvSpPr>
          <p:cNvPr id="316" name="Google Shape;316;p21"/>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317" name="Google Shape;317;p21"/>
          <p:cNvCxnSpPr/>
          <p:nvPr/>
        </p:nvCxnSpPr>
        <p:spPr>
          <a:xfrm>
            <a:off x="686424" y="485305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318" name="Google Shape;318;p21"/>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319" name="Google Shape;319;p21"/>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21</a:t>
            </a:fld>
            <a:endParaRPr/>
          </a:p>
        </p:txBody>
      </p:sp>
      <p:sp>
        <p:nvSpPr>
          <p:cNvPr id="320" name="Google Shape;320;p21" descr="Closing The Deal Free Presentation Template | Prezibase"/>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Google Shape;278;g24135541167_1_0">
            <a:extLst>
              <a:ext uri="{FF2B5EF4-FFF2-40B4-BE49-F238E27FC236}">
                <a16:creationId xmlns:a16="http://schemas.microsoft.com/office/drawing/2014/main" id="{D41222D3-FC75-48AB-031A-71B3D9683063}"/>
              </a:ext>
            </a:extLst>
          </p:cNvPr>
          <p:cNvPicPr preferRelativeResize="0"/>
          <p:nvPr/>
        </p:nvPicPr>
        <p:blipFill rotWithShape="1">
          <a:blip r:embed="rId7">
            <a:alphaModFix/>
          </a:blip>
          <a:srcRect b="35616"/>
          <a:stretch/>
        </p:blipFill>
        <p:spPr>
          <a:xfrm>
            <a:off x="3220745" y="1380528"/>
            <a:ext cx="699714" cy="838200"/>
          </a:xfrm>
          <a:prstGeom prst="rect">
            <a:avLst/>
          </a:prstGeom>
          <a:noFill/>
          <a:ln>
            <a:noFill/>
          </a:ln>
        </p:spPr>
      </p:pic>
      <p:pic>
        <p:nvPicPr>
          <p:cNvPr id="3" name="Google Shape;279;g24135541167_1_0">
            <a:extLst>
              <a:ext uri="{FF2B5EF4-FFF2-40B4-BE49-F238E27FC236}">
                <a16:creationId xmlns:a16="http://schemas.microsoft.com/office/drawing/2014/main" id="{19E49072-9A40-0B4D-9365-1F2F06E47E13}"/>
              </a:ext>
            </a:extLst>
          </p:cNvPr>
          <p:cNvPicPr preferRelativeResize="0"/>
          <p:nvPr/>
        </p:nvPicPr>
        <p:blipFill>
          <a:blip r:embed="rId8">
            <a:alphaModFix/>
          </a:blip>
          <a:stretch>
            <a:fillRect/>
          </a:stretch>
        </p:blipFill>
        <p:spPr>
          <a:xfrm>
            <a:off x="3968634" y="1387443"/>
            <a:ext cx="794197" cy="8301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2"/>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326" name="Google Shape;326;p22"/>
          <p:cNvCxnSpPr/>
          <p:nvPr/>
        </p:nvCxnSpPr>
        <p:spPr>
          <a:xfrm>
            <a:off x="686424" y="485305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327" name="Google Shape;327;p22"/>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328" name="Google Shape;328;p22"/>
          <p:cNvSpPr txBox="1">
            <a:spLocks noGrp="1"/>
          </p:cNvSpPr>
          <p:nvPr>
            <p:ph type="title"/>
          </p:nvPr>
        </p:nvSpPr>
        <p:spPr>
          <a:xfrm>
            <a:off x="628650" y="273844"/>
            <a:ext cx="7886700" cy="53752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Conclusion</a:t>
            </a:r>
            <a:endParaRPr/>
          </a:p>
        </p:txBody>
      </p:sp>
      <p:sp>
        <p:nvSpPr>
          <p:cNvPr id="329" name="Google Shape;329;p22"/>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22</a:t>
            </a:fld>
            <a:endParaRPr/>
          </a:p>
        </p:txBody>
      </p:sp>
      <p:sp>
        <p:nvSpPr>
          <p:cNvPr id="330" name="Google Shape;330;p22" descr="Closing The Deal Free Presentation Template | Prezibase"/>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1" name="Google Shape;331;p22"/>
          <p:cNvGrpSpPr/>
          <p:nvPr/>
        </p:nvGrpSpPr>
        <p:grpSpPr>
          <a:xfrm>
            <a:off x="628649" y="869625"/>
            <a:ext cx="7515002" cy="3780421"/>
            <a:chOff x="0" y="-8"/>
            <a:chExt cx="10020002" cy="5040561"/>
          </a:xfrm>
        </p:grpSpPr>
        <p:sp>
          <p:nvSpPr>
            <p:cNvPr id="332" name="Google Shape;332;p22"/>
            <p:cNvSpPr/>
            <p:nvPr/>
          </p:nvSpPr>
          <p:spPr>
            <a:xfrm>
              <a:off x="208135" y="954725"/>
              <a:ext cx="9811800" cy="554400"/>
            </a:xfrm>
            <a:prstGeom prst="rect">
              <a:avLst/>
            </a:prstGeom>
            <a:solidFill>
              <a:srgbClr val="F7D5CB">
                <a:alpha val="89411"/>
              </a:srgbClr>
            </a:solidFill>
            <a:ln w="25400"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2"/>
            <p:cNvSpPr/>
            <p:nvPr/>
          </p:nvSpPr>
          <p:spPr>
            <a:xfrm>
              <a:off x="791169" y="-8"/>
              <a:ext cx="9228600" cy="1183200"/>
            </a:xfrm>
            <a:prstGeom prst="roundRect">
              <a:avLst>
                <a:gd name="adj" fmla="val 16667"/>
              </a:avLst>
            </a:prstGeom>
            <a:solidFill>
              <a:schemeClr val="lt1"/>
            </a:solidFill>
            <a:ln w="38100" cap="flat" cmpd="sng">
              <a:solidFill>
                <a:srgbClr val="D66E2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2"/>
            <p:cNvSpPr txBox="1"/>
            <p:nvPr/>
          </p:nvSpPr>
          <p:spPr>
            <a:xfrm>
              <a:off x="1005935" y="80526"/>
              <a:ext cx="8933700" cy="1067700"/>
            </a:xfrm>
            <a:prstGeom prst="rect">
              <a:avLst/>
            </a:prstGeom>
            <a:noFill/>
            <a:ln>
              <a:noFill/>
            </a:ln>
          </p:spPr>
          <p:txBody>
            <a:bodyPr spcFirstLastPara="1" wrap="square" lIns="198825" tIns="0" rIns="198825" bIns="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 sz="1600" b="0" i="0" u="none" strike="noStrike" cap="none" dirty="0">
                  <a:solidFill>
                    <a:schemeClr val="dk1"/>
                  </a:solidFill>
                  <a:latin typeface="Calibri"/>
                  <a:ea typeface="Calibri"/>
                  <a:cs typeface="Calibri"/>
                  <a:sym typeface="Calibri"/>
                </a:rPr>
                <a:t>ArtifyGAN is less complex as compared to other existing models  for generating animated images </a:t>
              </a:r>
              <a:endParaRPr sz="1600" b="0" i="0" u="none" strike="noStrike" cap="none" dirty="0">
                <a:solidFill>
                  <a:schemeClr val="lt1"/>
                </a:solidFill>
                <a:latin typeface="Arial"/>
                <a:ea typeface="Arial"/>
                <a:cs typeface="Arial"/>
                <a:sym typeface="Arial"/>
              </a:endParaRPr>
            </a:p>
          </p:txBody>
        </p:sp>
        <p:sp>
          <p:nvSpPr>
            <p:cNvPr id="335" name="Google Shape;335;p22"/>
            <p:cNvSpPr/>
            <p:nvPr/>
          </p:nvSpPr>
          <p:spPr>
            <a:xfrm>
              <a:off x="208135" y="2557759"/>
              <a:ext cx="9811800" cy="450600"/>
            </a:xfrm>
            <a:prstGeom prst="rect">
              <a:avLst/>
            </a:prstGeom>
            <a:solidFill>
              <a:srgbClr val="F7D5CB">
                <a:alpha val="89411"/>
              </a:srgbClr>
            </a:solidFill>
            <a:ln w="25400"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2"/>
            <p:cNvSpPr/>
            <p:nvPr/>
          </p:nvSpPr>
          <p:spPr>
            <a:xfrm>
              <a:off x="791402" y="1746325"/>
              <a:ext cx="9228600" cy="1067700"/>
            </a:xfrm>
            <a:prstGeom prst="roundRect">
              <a:avLst>
                <a:gd name="adj" fmla="val 16667"/>
              </a:avLst>
            </a:prstGeom>
            <a:solidFill>
              <a:schemeClr val="lt1"/>
            </a:solidFill>
            <a:ln w="38100" cap="flat" cmpd="sng">
              <a:solidFill>
                <a:srgbClr val="D66E2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2"/>
            <p:cNvSpPr txBox="1"/>
            <p:nvPr/>
          </p:nvSpPr>
          <p:spPr>
            <a:xfrm>
              <a:off x="1005936" y="1749076"/>
              <a:ext cx="8933700" cy="952200"/>
            </a:xfrm>
            <a:prstGeom prst="rect">
              <a:avLst/>
            </a:prstGeom>
            <a:noFill/>
            <a:ln>
              <a:noFill/>
            </a:ln>
          </p:spPr>
          <p:txBody>
            <a:bodyPr spcFirstLastPara="1" wrap="square" lIns="198825" tIns="0" rIns="198825" bIns="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 sz="1600" b="0" i="0" u="none" strike="noStrike" cap="none">
                  <a:solidFill>
                    <a:schemeClr val="dk1"/>
                  </a:solidFill>
                  <a:latin typeface="Calibri"/>
                  <a:ea typeface="Calibri"/>
                  <a:cs typeface="Calibri"/>
                  <a:sym typeface="Calibri"/>
                </a:rPr>
                <a:t>Designing the model from scratch allowed us to define the architecture and modify hyperparameters to better suit our specific dataset and target style</a:t>
              </a:r>
              <a:endParaRPr sz="1600" b="0" i="0" u="none" strike="noStrike" cap="none">
                <a:solidFill>
                  <a:schemeClr val="lt1"/>
                </a:solidFill>
                <a:latin typeface="Arial"/>
                <a:ea typeface="Arial"/>
                <a:cs typeface="Arial"/>
                <a:sym typeface="Arial"/>
              </a:endParaRPr>
            </a:p>
          </p:txBody>
        </p:sp>
        <p:sp>
          <p:nvSpPr>
            <p:cNvPr id="338" name="Google Shape;338;p22"/>
            <p:cNvSpPr/>
            <p:nvPr/>
          </p:nvSpPr>
          <p:spPr>
            <a:xfrm>
              <a:off x="0" y="4486153"/>
              <a:ext cx="10020000" cy="554400"/>
            </a:xfrm>
            <a:prstGeom prst="rect">
              <a:avLst/>
            </a:prstGeom>
            <a:solidFill>
              <a:srgbClr val="F7D5CB">
                <a:alpha val="89411"/>
              </a:srgbClr>
            </a:solidFill>
            <a:ln w="25400"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2"/>
            <p:cNvSpPr/>
            <p:nvPr/>
          </p:nvSpPr>
          <p:spPr>
            <a:xfrm>
              <a:off x="714435" y="3194359"/>
              <a:ext cx="9303300" cy="1616400"/>
            </a:xfrm>
            <a:prstGeom prst="roundRect">
              <a:avLst>
                <a:gd name="adj" fmla="val 16667"/>
              </a:avLst>
            </a:prstGeom>
            <a:solidFill>
              <a:schemeClr val="lt1"/>
            </a:solidFill>
            <a:ln w="38100" cap="flat" cmpd="sng">
              <a:solidFill>
                <a:srgbClr val="D66E29"/>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2"/>
            <p:cNvSpPr txBox="1"/>
            <p:nvPr/>
          </p:nvSpPr>
          <p:spPr>
            <a:xfrm>
              <a:off x="998136" y="3464693"/>
              <a:ext cx="8949300" cy="1067700"/>
            </a:xfrm>
            <a:prstGeom prst="rect">
              <a:avLst/>
            </a:prstGeom>
            <a:noFill/>
            <a:ln>
              <a:noFill/>
            </a:ln>
          </p:spPr>
          <p:txBody>
            <a:bodyPr spcFirstLastPara="1" wrap="square" lIns="198825" tIns="0" rIns="198825" bIns="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 sz="1600" b="0" i="0" u="none" strike="noStrike" cap="none">
                  <a:solidFill>
                    <a:srgbClr val="000000"/>
                  </a:solidFill>
                  <a:latin typeface="Calibri"/>
                  <a:ea typeface="Calibri"/>
                  <a:cs typeface="Calibri"/>
                  <a:sym typeface="Calibri"/>
                </a:rPr>
                <a:t>Although</a:t>
              </a:r>
              <a:r>
                <a:rPr lang="en" sz="1600" b="0" i="0" u="none" strike="noStrike" cap="none">
                  <a:solidFill>
                    <a:srgbClr val="FF0000"/>
                  </a:solidFill>
                  <a:latin typeface="Calibri"/>
                  <a:ea typeface="Calibri"/>
                  <a:cs typeface="Calibri"/>
                  <a:sym typeface="Calibri"/>
                </a:rPr>
                <a:t> </a:t>
              </a:r>
              <a:r>
                <a:rPr lang="en" sz="1600">
                  <a:solidFill>
                    <a:schemeClr val="dk1"/>
                  </a:solidFill>
                  <a:latin typeface="Calibri"/>
                  <a:ea typeface="Calibri"/>
                  <a:cs typeface="Calibri"/>
                  <a:sym typeface="Calibri"/>
                </a:rPr>
                <a:t>ArtifyGAN</a:t>
              </a:r>
              <a:r>
                <a:rPr lang="en" sz="1600" b="0" i="0" u="none" strike="noStrike" cap="none">
                  <a:solidFill>
                    <a:schemeClr val="dk1"/>
                  </a:solidFill>
                  <a:latin typeface="Calibri"/>
                  <a:ea typeface="Calibri"/>
                  <a:cs typeface="Calibri"/>
                  <a:sym typeface="Calibri"/>
                </a:rPr>
                <a:t> </a:t>
              </a:r>
              <a:r>
                <a:rPr lang="en" sz="1600" b="0" i="0" u="none" strike="noStrike" cap="none">
                  <a:solidFill>
                    <a:srgbClr val="000000"/>
                  </a:solidFill>
                  <a:latin typeface="Calibri"/>
                  <a:ea typeface="Calibri"/>
                  <a:cs typeface="Calibri"/>
                  <a:sym typeface="Calibri"/>
                </a:rPr>
                <a:t>was trained on a smaller dataset and for less training time as compared to other pre-trained models, it is still producing  high-quality animated results</a:t>
              </a: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3"/>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346" name="Google Shape;346;p23"/>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347" name="Google Shape;347;p23"/>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348" name="Google Shape;348;p23"/>
          <p:cNvSpPr txBox="1">
            <a:spLocks noGrp="1"/>
          </p:cNvSpPr>
          <p:nvPr>
            <p:ph type="title"/>
          </p:nvPr>
        </p:nvSpPr>
        <p:spPr>
          <a:xfrm>
            <a:off x="628650" y="273844"/>
            <a:ext cx="7886700" cy="53752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Future Works</a:t>
            </a:r>
            <a:endParaRPr/>
          </a:p>
        </p:txBody>
      </p:sp>
      <p:sp>
        <p:nvSpPr>
          <p:cNvPr id="349" name="Google Shape;349;p23"/>
          <p:cNvSpPr txBox="1">
            <a:spLocks noGrp="1"/>
          </p:cNvSpPr>
          <p:nvPr>
            <p:ph type="body" idx="1"/>
          </p:nvPr>
        </p:nvSpPr>
        <p:spPr>
          <a:xfrm>
            <a:off x="2962616" y="811375"/>
            <a:ext cx="5749800" cy="3758700"/>
          </a:xfrm>
          <a:prstGeom prst="rect">
            <a:avLst/>
          </a:prstGeom>
          <a:noFill/>
          <a:ln>
            <a:noFill/>
          </a:ln>
        </p:spPr>
        <p:txBody>
          <a:bodyPr spcFirstLastPara="1" wrap="square" lIns="34275" tIns="34275" rIns="34275" bIns="34275" anchor="t" anchorCtr="0">
            <a:noAutofit/>
          </a:bodyPr>
          <a:lstStyle/>
          <a:p>
            <a:pPr marL="177800" lvl="0" indent="-133350" algn="l" rtl="0">
              <a:lnSpc>
                <a:spcPct val="90000"/>
              </a:lnSpc>
              <a:spcBef>
                <a:spcPts val="0"/>
              </a:spcBef>
              <a:spcAft>
                <a:spcPts val="0"/>
              </a:spcAft>
              <a:buClr>
                <a:schemeClr val="dk1"/>
              </a:buClr>
              <a:buSzPts val="1600"/>
              <a:buFont typeface="Arial"/>
              <a:buChar char="●"/>
            </a:pPr>
            <a:r>
              <a:rPr lang="en" sz="1800" b="1" i="0" dirty="0">
                <a:solidFill>
                  <a:schemeClr val="dk1"/>
                </a:solidFill>
                <a:latin typeface="Calibri"/>
                <a:ea typeface="Calibri"/>
                <a:cs typeface="Calibri"/>
                <a:sym typeface="Calibri"/>
              </a:rPr>
              <a:t>Expression transfer: </a:t>
            </a:r>
            <a:r>
              <a:rPr lang="en" sz="1800" b="0" i="0" dirty="0">
                <a:solidFill>
                  <a:schemeClr val="dk1"/>
                </a:solidFill>
                <a:latin typeface="Calibri"/>
                <a:ea typeface="Calibri"/>
                <a:cs typeface="Calibri"/>
                <a:sym typeface="Calibri"/>
              </a:rPr>
              <a:t>To transfer expressions between different faces in the dataset</a:t>
            </a:r>
            <a:endParaRPr sz="1800" dirty="0">
              <a:solidFill>
                <a:schemeClr val="dk1"/>
              </a:solidFill>
            </a:endParaRPr>
          </a:p>
          <a:p>
            <a:pPr marL="177800" lvl="0" indent="-133350" algn="l" rtl="0">
              <a:lnSpc>
                <a:spcPct val="90000"/>
              </a:lnSpc>
              <a:spcBef>
                <a:spcPts val="800"/>
              </a:spcBef>
              <a:spcAft>
                <a:spcPts val="0"/>
              </a:spcAft>
              <a:buClr>
                <a:schemeClr val="dk1"/>
              </a:buClr>
              <a:buSzPts val="1600"/>
              <a:buFont typeface="Arial"/>
              <a:buChar char="●"/>
            </a:pPr>
            <a:r>
              <a:rPr lang="en" sz="1800" b="1" i="0" dirty="0">
                <a:solidFill>
                  <a:schemeClr val="dk1"/>
                </a:solidFill>
                <a:latin typeface="Calibri"/>
                <a:ea typeface="Calibri"/>
                <a:cs typeface="Calibri"/>
                <a:sym typeface="Calibri"/>
              </a:rPr>
              <a:t>Facial feature modification: </a:t>
            </a:r>
            <a:r>
              <a:rPr lang="en" sz="1800" b="0" i="0" dirty="0">
                <a:solidFill>
                  <a:schemeClr val="dk1"/>
                </a:solidFill>
                <a:latin typeface="Calibri"/>
                <a:ea typeface="Calibri"/>
                <a:cs typeface="Calibri"/>
                <a:sym typeface="Calibri"/>
              </a:rPr>
              <a:t>To modify other facial features like hairstyle, adding accessories like glasses or hat</a:t>
            </a:r>
            <a:endParaRPr sz="1800" dirty="0">
              <a:solidFill>
                <a:schemeClr val="dk1"/>
              </a:solidFill>
            </a:endParaRPr>
          </a:p>
          <a:p>
            <a:pPr marL="177800" lvl="0" indent="-133350" algn="l" rtl="0">
              <a:lnSpc>
                <a:spcPct val="90000"/>
              </a:lnSpc>
              <a:spcBef>
                <a:spcPts val="800"/>
              </a:spcBef>
              <a:spcAft>
                <a:spcPts val="0"/>
              </a:spcAft>
              <a:buClr>
                <a:schemeClr val="dk1"/>
              </a:buClr>
              <a:buSzPts val="1600"/>
              <a:buFont typeface="Arial"/>
              <a:buChar char="●"/>
            </a:pPr>
            <a:r>
              <a:rPr lang="en" sz="1800" b="1" i="0" dirty="0">
                <a:solidFill>
                  <a:schemeClr val="dk1"/>
                </a:solidFill>
                <a:latin typeface="Calibri"/>
                <a:ea typeface="Calibri"/>
                <a:cs typeface="Calibri"/>
                <a:sym typeface="Calibri"/>
              </a:rPr>
              <a:t>Training on a larger and diverse dataset</a:t>
            </a:r>
            <a:r>
              <a:rPr lang="en" sz="1800" b="0" i="0" dirty="0">
                <a:solidFill>
                  <a:schemeClr val="dk1"/>
                </a:solidFill>
                <a:latin typeface="Calibri"/>
                <a:ea typeface="Calibri"/>
                <a:cs typeface="Calibri"/>
                <a:sym typeface="Calibri"/>
              </a:rPr>
              <a:t>: To improve its generalization capabilities</a:t>
            </a:r>
            <a:endParaRPr sz="1800" dirty="0">
              <a:solidFill>
                <a:schemeClr val="dk1"/>
              </a:solidFill>
            </a:endParaRPr>
          </a:p>
          <a:p>
            <a:pPr marL="177800" lvl="0" indent="-133350" algn="l" rtl="0">
              <a:lnSpc>
                <a:spcPct val="90000"/>
              </a:lnSpc>
              <a:spcBef>
                <a:spcPts val="800"/>
              </a:spcBef>
              <a:spcAft>
                <a:spcPts val="0"/>
              </a:spcAft>
              <a:buClr>
                <a:schemeClr val="dk1"/>
              </a:buClr>
              <a:buSzPts val="1600"/>
              <a:buFont typeface="Arial"/>
              <a:buChar char="●"/>
            </a:pPr>
            <a:r>
              <a:rPr lang="en" sz="1800" b="1" i="0" dirty="0">
                <a:solidFill>
                  <a:schemeClr val="dk1"/>
                </a:solidFill>
                <a:latin typeface="Calibri"/>
                <a:ea typeface="Calibri"/>
                <a:cs typeface="Calibri"/>
                <a:sym typeface="Calibri"/>
              </a:rPr>
              <a:t>Age progression: </a:t>
            </a:r>
            <a:r>
              <a:rPr lang="en" sz="1800" b="0" i="0" dirty="0">
                <a:solidFill>
                  <a:schemeClr val="dk1"/>
                </a:solidFill>
                <a:latin typeface="Calibri"/>
                <a:ea typeface="Calibri"/>
                <a:cs typeface="Calibri"/>
                <a:sym typeface="Calibri"/>
              </a:rPr>
              <a:t>To </a:t>
            </a:r>
            <a:r>
              <a:rPr lang="en" sz="1800" i="0" dirty="0">
                <a:solidFill>
                  <a:schemeClr val="dk1"/>
                </a:solidFill>
                <a:latin typeface="Calibri"/>
                <a:ea typeface="Calibri"/>
                <a:cs typeface="Calibri"/>
                <a:sym typeface="Calibri"/>
              </a:rPr>
              <a:t>create animated images of faces that look older or younger than the original input.</a:t>
            </a:r>
            <a:endParaRPr sz="1800" dirty="0"/>
          </a:p>
          <a:p>
            <a:pPr marL="0" lvl="0" indent="0" algn="l" rtl="0">
              <a:lnSpc>
                <a:spcPct val="90000"/>
              </a:lnSpc>
              <a:spcBef>
                <a:spcPts val="800"/>
              </a:spcBef>
              <a:spcAft>
                <a:spcPts val="0"/>
              </a:spcAft>
              <a:buClr>
                <a:srgbClr val="000000"/>
              </a:buClr>
              <a:buSzPts val="2100"/>
              <a:buNone/>
            </a:pPr>
            <a:endParaRPr dirty="0">
              <a:solidFill>
                <a:schemeClr val="dk1"/>
              </a:solidFill>
            </a:endParaRPr>
          </a:p>
        </p:txBody>
      </p:sp>
      <p:sp>
        <p:nvSpPr>
          <p:cNvPr id="350" name="Google Shape;350;p23"/>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23</a:t>
            </a:fld>
            <a:endParaRPr/>
          </a:p>
        </p:txBody>
      </p:sp>
      <p:pic>
        <p:nvPicPr>
          <p:cNvPr id="351" name="Google Shape;351;p23"/>
          <p:cNvPicPr preferRelativeResize="0"/>
          <p:nvPr/>
        </p:nvPicPr>
        <p:blipFill rotWithShape="1">
          <a:blip r:embed="rId3">
            <a:alphaModFix/>
          </a:blip>
          <a:srcRect/>
          <a:stretch/>
        </p:blipFill>
        <p:spPr>
          <a:xfrm>
            <a:off x="856455" y="2180022"/>
            <a:ext cx="1650206" cy="1271588"/>
          </a:xfrm>
          <a:prstGeom prst="rect">
            <a:avLst/>
          </a:prstGeom>
          <a:noFill/>
          <a:ln>
            <a:noFill/>
          </a:ln>
        </p:spPr>
      </p:pic>
      <p:pic>
        <p:nvPicPr>
          <p:cNvPr id="352" name="Google Shape;352;p23"/>
          <p:cNvPicPr preferRelativeResize="0"/>
          <p:nvPr/>
        </p:nvPicPr>
        <p:blipFill rotWithShape="1">
          <a:blip r:embed="rId4">
            <a:alphaModFix/>
          </a:blip>
          <a:srcRect b="14902"/>
          <a:stretch/>
        </p:blipFill>
        <p:spPr>
          <a:xfrm>
            <a:off x="628650" y="869631"/>
            <a:ext cx="1052909" cy="1076081"/>
          </a:xfrm>
          <a:prstGeom prst="rect">
            <a:avLst/>
          </a:prstGeom>
          <a:noFill/>
          <a:ln>
            <a:noFill/>
          </a:ln>
        </p:spPr>
      </p:pic>
      <p:pic>
        <p:nvPicPr>
          <p:cNvPr id="353" name="Google Shape;353;p23"/>
          <p:cNvPicPr preferRelativeResize="0"/>
          <p:nvPr/>
        </p:nvPicPr>
        <p:blipFill rotWithShape="1">
          <a:blip r:embed="rId5">
            <a:alphaModFix/>
          </a:blip>
          <a:srcRect/>
          <a:stretch/>
        </p:blipFill>
        <p:spPr>
          <a:xfrm>
            <a:off x="1681559" y="864128"/>
            <a:ext cx="951179" cy="1076082"/>
          </a:xfrm>
          <a:prstGeom prst="rect">
            <a:avLst/>
          </a:prstGeom>
          <a:noFill/>
          <a:ln>
            <a:noFill/>
          </a:ln>
        </p:spPr>
      </p:pic>
      <p:pic>
        <p:nvPicPr>
          <p:cNvPr id="354" name="Google Shape;354;p23"/>
          <p:cNvPicPr preferRelativeResize="0"/>
          <p:nvPr/>
        </p:nvPicPr>
        <p:blipFill rotWithShape="1">
          <a:blip r:embed="rId6">
            <a:alphaModFix/>
          </a:blip>
          <a:srcRect r="2280"/>
          <a:stretch/>
        </p:blipFill>
        <p:spPr>
          <a:xfrm>
            <a:off x="1089926" y="3471011"/>
            <a:ext cx="1134849" cy="1271588"/>
          </a:xfrm>
          <a:prstGeom prst="rect">
            <a:avLst/>
          </a:prstGeom>
          <a:noFill/>
          <a:ln>
            <a:noFill/>
          </a:ln>
        </p:spPr>
      </p:pic>
      <p:sp>
        <p:nvSpPr>
          <p:cNvPr id="355" name="Google Shape;355;p23"/>
          <p:cNvSpPr/>
          <p:nvPr/>
        </p:nvSpPr>
        <p:spPr>
          <a:xfrm>
            <a:off x="552839" y="811370"/>
            <a:ext cx="2133212" cy="1310391"/>
          </a:xfrm>
          <a:prstGeom prst="rect">
            <a:avLst/>
          </a:prstGeom>
          <a:noFill/>
          <a:ln w="2540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3"/>
          <p:cNvSpPr/>
          <p:nvPr/>
        </p:nvSpPr>
        <p:spPr>
          <a:xfrm>
            <a:off x="552838" y="2160620"/>
            <a:ext cx="2133212" cy="1310391"/>
          </a:xfrm>
          <a:prstGeom prst="rect">
            <a:avLst/>
          </a:prstGeom>
          <a:noFill/>
          <a:ln w="2540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3"/>
          <p:cNvSpPr/>
          <p:nvPr/>
        </p:nvSpPr>
        <p:spPr>
          <a:xfrm>
            <a:off x="552839" y="3508396"/>
            <a:ext cx="2133212" cy="1310391"/>
          </a:xfrm>
          <a:prstGeom prst="rect">
            <a:avLst/>
          </a:prstGeom>
          <a:noFill/>
          <a:ln w="2540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4"/>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363" name="Google Shape;363;p24"/>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364" name="Google Shape;364;p24"/>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365" name="Google Shape;365;p24"/>
          <p:cNvSpPr txBox="1">
            <a:spLocks noGrp="1"/>
          </p:cNvSpPr>
          <p:nvPr>
            <p:ph type="body" idx="1"/>
          </p:nvPr>
        </p:nvSpPr>
        <p:spPr>
          <a:xfrm>
            <a:off x="2962616" y="964825"/>
            <a:ext cx="5749844" cy="3758793"/>
          </a:xfrm>
          <a:prstGeom prst="rect">
            <a:avLst/>
          </a:prstGeom>
          <a:noFill/>
          <a:ln>
            <a:noFill/>
          </a:ln>
        </p:spPr>
        <p:txBody>
          <a:bodyPr spcFirstLastPara="1" wrap="square" lIns="34275" tIns="34275" rIns="34275" bIns="34275" anchor="t" anchorCtr="0">
            <a:normAutofit/>
          </a:bodyPr>
          <a:lstStyle/>
          <a:p>
            <a:pPr marL="0" lvl="0" indent="0" algn="l" rtl="0">
              <a:lnSpc>
                <a:spcPct val="90000"/>
              </a:lnSpc>
              <a:spcBef>
                <a:spcPts val="0"/>
              </a:spcBef>
              <a:spcAft>
                <a:spcPts val="0"/>
              </a:spcAft>
              <a:buClr>
                <a:srgbClr val="000000"/>
              </a:buClr>
              <a:buSzPts val="2300"/>
              <a:buNone/>
            </a:pPr>
            <a:endParaRPr sz="2300" i="0">
              <a:solidFill>
                <a:schemeClr val="dk1"/>
              </a:solidFill>
              <a:latin typeface="Calibri"/>
              <a:ea typeface="Calibri"/>
              <a:cs typeface="Calibri"/>
              <a:sym typeface="Calibri"/>
            </a:endParaRPr>
          </a:p>
          <a:p>
            <a:pPr marL="0" lvl="0" indent="0" algn="l" rtl="0">
              <a:lnSpc>
                <a:spcPct val="90000"/>
              </a:lnSpc>
              <a:spcBef>
                <a:spcPts val="800"/>
              </a:spcBef>
              <a:spcAft>
                <a:spcPts val="0"/>
              </a:spcAft>
              <a:buClr>
                <a:srgbClr val="000000"/>
              </a:buClr>
              <a:buSzPts val="2100"/>
              <a:buNone/>
            </a:pPr>
            <a:endParaRPr>
              <a:solidFill>
                <a:schemeClr val="dk1"/>
              </a:solidFill>
            </a:endParaRPr>
          </a:p>
        </p:txBody>
      </p:sp>
      <p:sp>
        <p:nvSpPr>
          <p:cNvPr id="366" name="Google Shape;366;p24"/>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24</a:t>
            </a:fld>
            <a:endParaRPr/>
          </a:p>
        </p:txBody>
      </p:sp>
      <p:sp>
        <p:nvSpPr>
          <p:cNvPr id="367" name="Google Shape;367;p24"/>
          <p:cNvSpPr txBox="1">
            <a:spLocks noGrp="1"/>
          </p:cNvSpPr>
          <p:nvPr>
            <p:ph type="title"/>
          </p:nvPr>
        </p:nvSpPr>
        <p:spPr>
          <a:xfrm>
            <a:off x="348731" y="262294"/>
            <a:ext cx="7886700" cy="994172"/>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References</a:t>
            </a:r>
            <a:endParaRPr/>
          </a:p>
        </p:txBody>
      </p:sp>
      <p:sp>
        <p:nvSpPr>
          <p:cNvPr id="368" name="Google Shape;368;p24"/>
          <p:cNvSpPr txBox="1"/>
          <p:nvPr/>
        </p:nvSpPr>
        <p:spPr>
          <a:xfrm>
            <a:off x="348725" y="1025000"/>
            <a:ext cx="8726100" cy="37635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en" sz="1600" b="0" i="0" u="none" strike="noStrike" cap="none">
                <a:solidFill>
                  <a:srgbClr val="000000"/>
                </a:solidFill>
                <a:latin typeface="Calibri"/>
                <a:ea typeface="Calibri"/>
                <a:cs typeface="Calibri"/>
                <a:sym typeface="Calibri"/>
              </a:rPr>
              <a:t>Back, J. (2021). Fine-Tuning StyleGAN2 For Cartoon Face Generation. </a:t>
            </a:r>
            <a:r>
              <a:rPr lang="en" sz="1600" b="0" i="1" u="none" strike="noStrike" cap="none">
                <a:solidFill>
                  <a:srgbClr val="000000"/>
                </a:solidFill>
                <a:latin typeface="Calibri"/>
                <a:ea typeface="Calibri"/>
                <a:cs typeface="Calibri"/>
                <a:sym typeface="Calibri"/>
              </a:rPr>
              <a:t>arXiv (Cornell University)</a:t>
            </a:r>
            <a:r>
              <a:rPr lang="en" sz="1600" b="0" i="0" u="none" strike="noStrike" cap="none">
                <a:solidFill>
                  <a:srgbClr val="000000"/>
                </a:solidFill>
                <a:latin typeface="Calibri"/>
                <a:ea typeface="Calibri"/>
                <a:cs typeface="Calibri"/>
                <a:sym typeface="Calibri"/>
              </a:rPr>
              <a:t>. </a:t>
            </a:r>
            <a:r>
              <a:rPr lang="en" sz="1600" b="0" i="0" u="sng" strike="noStrike" cap="none">
                <a:solidFill>
                  <a:schemeClr val="hlink"/>
                </a:solidFill>
                <a:latin typeface="Calibri"/>
                <a:ea typeface="Calibri"/>
                <a:cs typeface="Calibri"/>
                <a:sym typeface="Calibri"/>
                <a:hlinkClick r:id="rId3"/>
              </a:rPr>
              <a:t>https://doi.org/10.48550/arxiv.2106.12445</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Times New Roman"/>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Calibri"/>
                <a:ea typeface="Calibri"/>
                <a:cs typeface="Calibri"/>
                <a:sym typeface="Calibri"/>
              </a:rPr>
              <a:t> Chen, J., Liu, G., &amp; Chen, X. (2019). AnimeGAN: A Novel Lightweight GAN for Photo Animation. In </a:t>
            </a:r>
            <a:r>
              <a:rPr lang="en" sz="1600" b="0" i="1" u="none" strike="noStrike" cap="none">
                <a:solidFill>
                  <a:schemeClr val="dk1"/>
                </a:solidFill>
                <a:latin typeface="Calibri"/>
                <a:ea typeface="Calibri"/>
                <a:cs typeface="Calibri"/>
                <a:sym typeface="Calibri"/>
              </a:rPr>
              <a:t>Communications in computer and information science</a:t>
            </a:r>
            <a:r>
              <a:rPr lang="en" sz="1600" b="0" i="0" u="none" strike="noStrike" cap="none">
                <a:solidFill>
                  <a:schemeClr val="dk1"/>
                </a:solidFill>
                <a:latin typeface="Calibri"/>
                <a:ea typeface="Calibri"/>
                <a:cs typeface="Calibri"/>
                <a:sym typeface="Calibri"/>
              </a:rPr>
              <a:t> (pp. 242–256). Springer Science+Business Media. </a:t>
            </a:r>
            <a:r>
              <a:rPr lang="en" sz="1600" b="0" i="0" u="sng" strike="noStrike" cap="none">
                <a:solidFill>
                  <a:srgbClr val="954F72"/>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https://doi.org/10.1007/978-981-15-5577-0_18</a:t>
            </a:r>
            <a:endParaRPr sz="1600" b="0" i="0" u="sng" strike="noStrike" cap="none">
              <a:solidFill>
                <a:srgbClr val="954F7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Times New Roman"/>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600" b="0" i="0" u="none" strike="noStrike" cap="none">
                <a:solidFill>
                  <a:srgbClr val="222222"/>
                </a:solidFill>
                <a:highlight>
                  <a:srgbClr val="FFFFFF"/>
                </a:highlight>
                <a:latin typeface="Calibri"/>
                <a:ea typeface="Calibri"/>
                <a:cs typeface="Calibri"/>
                <a:sym typeface="Calibri"/>
              </a:rPr>
              <a:t>Chong, M. J., &amp; Forsyth, D. (2022, October). Jojogan: One shot face stylization. In </a:t>
            </a:r>
            <a:r>
              <a:rPr lang="en" sz="1600" b="0" i="1" u="none" strike="noStrike" cap="none">
                <a:solidFill>
                  <a:srgbClr val="222222"/>
                </a:solidFill>
                <a:highlight>
                  <a:srgbClr val="FFFFFF"/>
                </a:highlight>
                <a:latin typeface="Calibri"/>
                <a:ea typeface="Calibri"/>
                <a:cs typeface="Calibri"/>
                <a:sym typeface="Calibri"/>
              </a:rPr>
              <a:t>Computer Vision–ECCV 2022: 17th European Conference, Tel Aviv, Israel, October 23–27, 2022, Proceedings, Part XVI</a:t>
            </a:r>
            <a:r>
              <a:rPr lang="en" sz="1600" b="0" i="0" u="none" strike="noStrike" cap="none">
                <a:solidFill>
                  <a:srgbClr val="222222"/>
                </a:solidFill>
                <a:highlight>
                  <a:srgbClr val="FFFFFF"/>
                </a:highlight>
                <a:latin typeface="Calibri"/>
                <a:ea typeface="Calibri"/>
                <a:cs typeface="Calibri"/>
                <a:sym typeface="Calibri"/>
              </a:rPr>
              <a:t> (pp. 128-152). Cham: Springer Nature Switzerland.</a:t>
            </a:r>
            <a:endParaRPr sz="1600" b="0" i="0" u="none" strike="noStrike" cap="none">
              <a:solidFill>
                <a:srgbClr val="222222"/>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222222"/>
              </a:solidFill>
              <a:highlight>
                <a:srgbClr val="FFFFFF"/>
              </a:highlight>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Calibri"/>
                <a:ea typeface="Calibri"/>
                <a:cs typeface="Calibri"/>
                <a:sym typeface="Calibri"/>
              </a:rPr>
              <a:t>Chen, Y., Lai, Y., &amp; Liu, Y. (2018). </a:t>
            </a:r>
            <a:r>
              <a:rPr lang="en" sz="1600" b="0" i="1" u="none" strike="noStrike" cap="none">
                <a:solidFill>
                  <a:schemeClr val="dk1"/>
                </a:solidFill>
                <a:latin typeface="Calibri"/>
                <a:ea typeface="Calibri"/>
                <a:cs typeface="Calibri"/>
                <a:sym typeface="Calibri"/>
              </a:rPr>
              <a:t>CartoonGAN: Generative Adversarial Networks for Photo Cartoonization</a:t>
            </a:r>
            <a:r>
              <a:rPr lang="en" sz="1600" b="0" i="0" u="none" strike="noStrike" cap="none">
                <a:solidFill>
                  <a:schemeClr val="dk1"/>
                </a:solidFill>
                <a:latin typeface="Calibri"/>
                <a:ea typeface="Calibri"/>
                <a:cs typeface="Calibri"/>
                <a:sym typeface="Calibri"/>
              </a:rPr>
              <a:t>.</a:t>
            </a:r>
            <a:endParaRPr sz="1600" b="0"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100"/>
              <a:buFont typeface="Arial"/>
              <a:buNone/>
            </a:pPr>
            <a:r>
              <a:rPr lang="en" sz="1600" b="0" i="0" u="sng" strike="noStrike" cap="none">
                <a:solidFill>
                  <a:schemeClr val="hlink"/>
                </a:solidFill>
                <a:latin typeface="Calibri"/>
                <a:ea typeface="Calibri"/>
                <a:cs typeface="Calibri"/>
                <a:sym typeface="Calibri"/>
                <a:hlinkClick r:id="rId5"/>
              </a:rPr>
              <a:t>https://doi.org/10.1109/cvpr.2018.00986</a:t>
            </a:r>
            <a:endParaRPr sz="1600" b="0"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222222"/>
              </a:solidFill>
              <a:highlight>
                <a:srgbClr val="FFFF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p:nvPr/>
        </p:nvSpPr>
        <p:spPr>
          <a:xfrm>
            <a:off x="3028950" y="4838938"/>
            <a:ext cx="3086100" cy="335279"/>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Comparative Performance Analysis - Cassandra Vs MongoDB</a:t>
            </a:r>
            <a:endParaRPr sz="1100" b="0" i="0" u="none" strike="noStrike" cap="none">
              <a:solidFill>
                <a:srgbClr val="000000"/>
              </a:solidFill>
              <a:latin typeface="Arial"/>
              <a:ea typeface="Arial"/>
              <a:cs typeface="Arial"/>
              <a:sym typeface="Arial"/>
            </a:endParaRPr>
          </a:p>
        </p:txBody>
      </p:sp>
      <p:sp>
        <p:nvSpPr>
          <p:cNvPr id="374" name="Google Shape;374;p25"/>
          <p:cNvSpPr/>
          <p:nvPr/>
        </p:nvSpPr>
        <p:spPr>
          <a:xfrm flipH="1">
            <a:off x="-1" y="0"/>
            <a:ext cx="4755221" cy="5143500"/>
          </a:xfrm>
          <a:prstGeom prst="rect">
            <a:avLst/>
          </a:prstGeom>
          <a:solidFill>
            <a:srgbClr val="FF863C"/>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0" i="0" u="none" strike="noStrike" cap="none">
              <a:solidFill>
                <a:srgbClr val="000000"/>
              </a:solidFill>
              <a:latin typeface="Arial"/>
              <a:ea typeface="Arial"/>
              <a:cs typeface="Arial"/>
              <a:sym typeface="Arial"/>
            </a:endParaRPr>
          </a:p>
        </p:txBody>
      </p:sp>
      <p:pic>
        <p:nvPicPr>
          <p:cNvPr id="375" name="Google Shape;375;p25" descr="Google Shape;352;p16"/>
          <p:cNvPicPr preferRelativeResize="0"/>
          <p:nvPr/>
        </p:nvPicPr>
        <p:blipFill rotWithShape="1">
          <a:blip r:embed="rId3">
            <a:alphaModFix/>
          </a:blip>
          <a:srcRect/>
          <a:stretch/>
        </p:blipFill>
        <p:spPr>
          <a:xfrm>
            <a:off x="0" y="0"/>
            <a:ext cx="7352818" cy="5143500"/>
          </a:xfrm>
          <a:prstGeom prst="rect">
            <a:avLst/>
          </a:prstGeom>
          <a:noFill/>
          <a:ln>
            <a:noFill/>
          </a:ln>
        </p:spPr>
      </p:pic>
      <p:sp>
        <p:nvSpPr>
          <p:cNvPr id="376" name="Google Shape;376;p25"/>
          <p:cNvSpPr txBox="1">
            <a:spLocks noGrp="1"/>
          </p:cNvSpPr>
          <p:nvPr>
            <p:ph type="title"/>
          </p:nvPr>
        </p:nvSpPr>
        <p:spPr>
          <a:xfrm>
            <a:off x="4755219" y="2303267"/>
            <a:ext cx="2703374" cy="972838"/>
          </a:xfrm>
          <a:prstGeom prst="rect">
            <a:avLst/>
          </a:prstGeom>
          <a:noFill/>
          <a:ln>
            <a:noFill/>
          </a:ln>
        </p:spPr>
        <p:txBody>
          <a:bodyPr spcFirstLastPara="1" wrap="square" lIns="34250" tIns="34250" rIns="34250" bIns="34250" anchor="t" anchorCtr="0">
            <a:normAutofit/>
          </a:bodyPr>
          <a:lstStyle/>
          <a:p>
            <a:pPr marL="0" lvl="0" indent="0" algn="l" rtl="0">
              <a:lnSpc>
                <a:spcPct val="90000"/>
              </a:lnSpc>
              <a:spcBef>
                <a:spcPts val="0"/>
              </a:spcBef>
              <a:spcAft>
                <a:spcPts val="0"/>
              </a:spcAft>
              <a:buClr>
                <a:srgbClr val="000000"/>
              </a:buClr>
              <a:buSzPts val="4100"/>
              <a:buFont typeface="Calibri"/>
              <a:buNone/>
            </a:pPr>
            <a:r>
              <a:rPr lang="en" sz="4100"/>
              <a:t>Thank you</a:t>
            </a:r>
            <a:endParaRPr/>
          </a:p>
        </p:txBody>
      </p:sp>
      <p:sp>
        <p:nvSpPr>
          <p:cNvPr id="377" name="Google Shape;377;p25"/>
          <p:cNvSpPr txBox="1">
            <a:spLocks noGrp="1"/>
          </p:cNvSpPr>
          <p:nvPr>
            <p:ph type="sldNum" idx="4294967295"/>
          </p:nvPr>
        </p:nvSpPr>
        <p:spPr>
          <a:xfrm>
            <a:off x="8317363" y="4889637"/>
            <a:ext cx="197986"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sz="900">
                <a:solidFill>
                  <a:srgbClr val="888888"/>
                </a:solidFill>
                <a:latin typeface="Calibri"/>
                <a:ea typeface="Calibri"/>
                <a:cs typeface="Calibri"/>
                <a:sym typeface="Calibri"/>
              </a:rPr>
              <a:t>25</a:t>
            </a:fld>
            <a:endParaRPr/>
          </a:p>
        </p:txBody>
      </p:sp>
      <p:sp>
        <p:nvSpPr>
          <p:cNvPr id="378" name="Google Shape;378;p25"/>
          <p:cNvSpPr/>
          <p:nvPr/>
        </p:nvSpPr>
        <p:spPr>
          <a:xfrm flipH="1">
            <a:off x="-22523" y="435870"/>
            <a:ext cx="3073997" cy="4707632"/>
          </a:xfrm>
          <a:custGeom>
            <a:avLst/>
            <a:gdLst/>
            <a:ahLst/>
            <a:cxnLst/>
            <a:rect l="l" t="t" r="r" b="b"/>
            <a:pathLst>
              <a:path w="21600" h="21600" extrusionOk="0">
                <a:moveTo>
                  <a:pt x="13043" y="0"/>
                </a:moveTo>
                <a:cubicBezTo>
                  <a:pt x="16195" y="0"/>
                  <a:pt x="19085" y="973"/>
                  <a:pt x="21340" y="2593"/>
                </a:cubicBezTo>
                <a:lnTo>
                  <a:pt x="21600" y="2799"/>
                </a:lnTo>
                <a:lnTo>
                  <a:pt x="21600" y="19912"/>
                </a:lnTo>
                <a:lnTo>
                  <a:pt x="21340" y="20118"/>
                </a:lnTo>
                <a:cubicBezTo>
                  <a:pt x="20695" y="20581"/>
                  <a:pt x="19999" y="20991"/>
                  <a:pt x="19260" y="21341"/>
                </a:cubicBezTo>
                <a:lnTo>
                  <a:pt x="18643" y="21600"/>
                </a:lnTo>
                <a:lnTo>
                  <a:pt x="7443" y="21600"/>
                </a:lnTo>
                <a:lnTo>
                  <a:pt x="6826" y="21341"/>
                </a:lnTo>
                <a:cubicBezTo>
                  <a:pt x="2760" y="19418"/>
                  <a:pt x="0" y="15668"/>
                  <a:pt x="0" y="11356"/>
                </a:cubicBezTo>
                <a:cubicBezTo>
                  <a:pt x="0" y="5084"/>
                  <a:pt x="5840" y="0"/>
                  <a:pt x="13043" y="0"/>
                </a:cubicBezTo>
                <a:close/>
              </a:path>
            </a:pathLst>
          </a:custGeom>
          <a:solidFill>
            <a:srgbClr val="FFFFFF"/>
          </a:solidFill>
          <a:ln w="12700" cap="flat" cmpd="sng">
            <a:solidFill>
              <a:srgbClr val="B3C6E7"/>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73" name="Google Shape;73;p3"/>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74" name="Google Shape;74;p3"/>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75" name="Google Shape;75;p3"/>
          <p:cNvSpPr txBox="1">
            <a:spLocks noGrp="1"/>
          </p:cNvSpPr>
          <p:nvPr>
            <p:ph type="title"/>
          </p:nvPr>
        </p:nvSpPr>
        <p:spPr>
          <a:xfrm>
            <a:off x="529657" y="284838"/>
            <a:ext cx="7886700" cy="53752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dirty="0"/>
              <a:t>Objective &amp; Motivation</a:t>
            </a:r>
            <a:endParaRPr dirty="0"/>
          </a:p>
        </p:txBody>
      </p:sp>
      <p:sp>
        <p:nvSpPr>
          <p:cNvPr id="76" name="Google Shape;76;p3"/>
          <p:cNvSpPr txBox="1">
            <a:spLocks noGrp="1"/>
          </p:cNvSpPr>
          <p:nvPr>
            <p:ph type="body" idx="1"/>
          </p:nvPr>
        </p:nvSpPr>
        <p:spPr>
          <a:xfrm>
            <a:off x="415325" y="880625"/>
            <a:ext cx="8327700" cy="3815700"/>
          </a:xfrm>
          <a:prstGeom prst="rect">
            <a:avLst/>
          </a:prstGeom>
          <a:noFill/>
          <a:ln>
            <a:noFill/>
          </a:ln>
        </p:spPr>
        <p:txBody>
          <a:bodyPr spcFirstLastPara="1" wrap="square" lIns="34275" tIns="34275" rIns="34275" bIns="34275" anchor="t" anchorCtr="0">
            <a:normAutofit/>
          </a:bodyPr>
          <a:lstStyle/>
          <a:p>
            <a:pPr marL="0" marR="0" lvl="0" indent="-114300" algn="l" rtl="0">
              <a:lnSpc>
                <a:spcPct val="90000"/>
              </a:lnSpc>
              <a:spcBef>
                <a:spcPts val="0"/>
              </a:spcBef>
              <a:spcAft>
                <a:spcPts val="0"/>
              </a:spcAft>
              <a:buClr>
                <a:srgbClr val="000000"/>
              </a:buClr>
              <a:buSzPts val="1800"/>
              <a:buChar char="•"/>
            </a:pPr>
            <a:r>
              <a:rPr lang="en" sz="1800">
                <a:latin typeface="Calibri"/>
                <a:ea typeface="Calibri"/>
                <a:cs typeface="Calibri"/>
                <a:sym typeface="Calibri"/>
              </a:rPr>
              <a:t>The pr</a:t>
            </a:r>
            <a:r>
              <a:rPr lang="en" sz="1800"/>
              <a:t>oject aimed to create a dynamic animated facial image using deep learning and reference images as input</a:t>
            </a:r>
            <a:endParaRPr>
              <a:solidFill>
                <a:srgbClr val="FF0000"/>
              </a:solidFill>
            </a:endParaRPr>
          </a:p>
          <a:p>
            <a:pPr marL="0" marR="0" lvl="0" indent="0" algn="l" rtl="0">
              <a:lnSpc>
                <a:spcPct val="90000"/>
              </a:lnSpc>
              <a:spcBef>
                <a:spcPts val="0"/>
              </a:spcBef>
              <a:spcAft>
                <a:spcPts val="0"/>
              </a:spcAft>
              <a:buClr>
                <a:srgbClr val="000000"/>
              </a:buClr>
              <a:buSzPts val="1800"/>
              <a:buNone/>
            </a:pPr>
            <a:endParaRPr sz="1800">
              <a:latin typeface="Calibri"/>
              <a:ea typeface="Calibri"/>
              <a:cs typeface="Calibri"/>
              <a:sym typeface="Calibri"/>
            </a:endParaRPr>
          </a:p>
          <a:p>
            <a:pPr marL="0" lvl="0" indent="-114300" algn="l" rtl="0">
              <a:lnSpc>
                <a:spcPct val="90000"/>
              </a:lnSpc>
              <a:spcBef>
                <a:spcPts val="0"/>
              </a:spcBef>
              <a:spcAft>
                <a:spcPts val="0"/>
              </a:spcAft>
              <a:buSzPts val="1800"/>
              <a:buChar char="•"/>
            </a:pPr>
            <a:r>
              <a:rPr lang="en" sz="1800">
                <a:latin typeface="Calibri"/>
                <a:ea typeface="Calibri"/>
                <a:cs typeface="Calibri"/>
                <a:sym typeface="Calibri"/>
              </a:rPr>
              <a:t>Current face animation technologies in the entertainment and gaming industries are inefficient</a:t>
            </a:r>
            <a:endParaRPr/>
          </a:p>
          <a:p>
            <a:pPr marL="457200" lvl="1" indent="-114300" algn="l" rtl="0">
              <a:lnSpc>
                <a:spcPct val="90000"/>
              </a:lnSpc>
              <a:spcBef>
                <a:spcPts val="0"/>
              </a:spcBef>
              <a:spcAft>
                <a:spcPts val="0"/>
              </a:spcAft>
              <a:buSzPts val="1800"/>
              <a:buChar char="•"/>
            </a:pPr>
            <a:r>
              <a:rPr lang="en" sz="1800">
                <a:latin typeface="Calibri"/>
                <a:ea typeface="Calibri"/>
                <a:cs typeface="Calibri"/>
                <a:sym typeface="Calibri"/>
              </a:rPr>
              <a:t> As a result, animations may appear unrealistic</a:t>
            </a:r>
            <a:endParaRPr/>
          </a:p>
          <a:p>
            <a:pPr marL="457200" lvl="1" indent="-114300" algn="l" rtl="0">
              <a:lnSpc>
                <a:spcPct val="90000"/>
              </a:lnSpc>
              <a:spcBef>
                <a:spcPts val="0"/>
              </a:spcBef>
              <a:spcAft>
                <a:spcPts val="0"/>
              </a:spcAft>
              <a:buSzPts val="1800"/>
              <a:buChar char="•"/>
            </a:pPr>
            <a:r>
              <a:rPr lang="en" sz="1800">
                <a:latin typeface="Calibri"/>
                <a:ea typeface="Calibri"/>
                <a:cs typeface="Calibri"/>
                <a:sym typeface="Calibri"/>
              </a:rPr>
              <a:t> </a:t>
            </a:r>
            <a:r>
              <a:rPr lang="en" sz="1800"/>
              <a:t>R</a:t>
            </a:r>
            <a:r>
              <a:rPr lang="en" sz="1800">
                <a:latin typeface="Calibri"/>
                <a:ea typeface="Calibri"/>
                <a:cs typeface="Calibri"/>
                <a:sym typeface="Calibri"/>
              </a:rPr>
              <a:t>equiring multiple reference images and unable to capture fine details</a:t>
            </a:r>
            <a:endParaRPr/>
          </a:p>
          <a:p>
            <a:pPr marL="0" lvl="0" indent="0" algn="l" rtl="0">
              <a:lnSpc>
                <a:spcPct val="90000"/>
              </a:lnSpc>
              <a:spcBef>
                <a:spcPts val="0"/>
              </a:spcBef>
              <a:spcAft>
                <a:spcPts val="0"/>
              </a:spcAft>
              <a:buSzPts val="1800"/>
              <a:buNone/>
            </a:pPr>
            <a:endParaRPr sz="1800">
              <a:latin typeface="Calibri"/>
              <a:ea typeface="Calibri"/>
              <a:cs typeface="Calibri"/>
              <a:sym typeface="Calibri"/>
            </a:endParaRPr>
          </a:p>
          <a:p>
            <a:pPr marL="0" lvl="0" indent="-114300" algn="l" rtl="0">
              <a:lnSpc>
                <a:spcPct val="90000"/>
              </a:lnSpc>
              <a:spcBef>
                <a:spcPts val="0"/>
              </a:spcBef>
              <a:spcAft>
                <a:spcPts val="0"/>
              </a:spcAft>
              <a:buClr>
                <a:srgbClr val="000000"/>
              </a:buClr>
              <a:buSzPts val="1800"/>
              <a:buChar char="•"/>
            </a:pPr>
            <a:r>
              <a:rPr lang="en" sz="1800">
                <a:latin typeface="Calibri"/>
                <a:ea typeface="Calibri"/>
                <a:cs typeface="Calibri"/>
                <a:sym typeface="Calibri"/>
              </a:rPr>
              <a:t>GAN architecture can address limitations by generating realistic animated face images from reference images</a:t>
            </a:r>
            <a:endParaRPr/>
          </a:p>
          <a:p>
            <a:pPr marL="457200" lvl="1" indent="-114300" algn="l" rtl="0">
              <a:lnSpc>
                <a:spcPct val="90000"/>
              </a:lnSpc>
              <a:spcBef>
                <a:spcPts val="0"/>
              </a:spcBef>
              <a:spcAft>
                <a:spcPts val="0"/>
              </a:spcAft>
              <a:buSzPts val="1800"/>
              <a:buChar char="•"/>
            </a:pPr>
            <a:r>
              <a:rPr lang="en" sz="1800">
                <a:latin typeface="Calibri"/>
                <a:ea typeface="Calibri"/>
                <a:cs typeface="Calibri"/>
                <a:sym typeface="Calibri"/>
              </a:rPr>
              <a:t> </a:t>
            </a:r>
            <a:r>
              <a:rPr lang="en" sz="1800"/>
              <a:t>T</a:t>
            </a:r>
            <a:r>
              <a:rPr lang="en" sz="1800">
                <a:latin typeface="Calibri"/>
                <a:ea typeface="Calibri"/>
                <a:cs typeface="Calibri"/>
                <a:sym typeface="Calibri"/>
              </a:rPr>
              <a:t>raining on a vast dataset to capture intricate details</a:t>
            </a:r>
            <a:endParaRPr/>
          </a:p>
          <a:p>
            <a:pPr marL="457200" lvl="1" indent="-114300" algn="l" rtl="0">
              <a:lnSpc>
                <a:spcPct val="90000"/>
              </a:lnSpc>
              <a:spcBef>
                <a:spcPts val="0"/>
              </a:spcBef>
              <a:spcAft>
                <a:spcPts val="0"/>
              </a:spcAft>
              <a:buSzPts val="1800"/>
              <a:buChar char="•"/>
            </a:pPr>
            <a:r>
              <a:rPr lang="en" sz="1800"/>
              <a:t> A</a:t>
            </a:r>
            <a:r>
              <a:rPr lang="en" sz="1800">
                <a:latin typeface="Calibri"/>
                <a:ea typeface="Calibri"/>
                <a:cs typeface="Calibri"/>
                <a:sym typeface="Calibri"/>
              </a:rPr>
              <a:t>ccurately represent facial style</a:t>
            </a:r>
            <a:endParaRPr/>
          </a:p>
          <a:p>
            <a:pPr marL="0" marR="0" lvl="0" indent="114300" algn="l" rtl="0">
              <a:lnSpc>
                <a:spcPct val="90000"/>
              </a:lnSpc>
              <a:spcBef>
                <a:spcPts val="0"/>
              </a:spcBef>
              <a:spcAft>
                <a:spcPts val="0"/>
              </a:spcAft>
              <a:buClr>
                <a:srgbClr val="000000"/>
              </a:buClr>
              <a:buSzPts val="1800"/>
              <a:buNone/>
            </a:pPr>
            <a:endParaRPr sz="1800">
              <a:latin typeface="Calibri"/>
              <a:ea typeface="Calibri"/>
              <a:cs typeface="Calibri"/>
              <a:sym typeface="Calibri"/>
            </a:endParaRPr>
          </a:p>
        </p:txBody>
      </p:sp>
      <p:sp>
        <p:nvSpPr>
          <p:cNvPr id="77" name="Google Shape;77;p3"/>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a:spLocks noGrp="1"/>
          </p:cNvSpPr>
          <p:nvPr>
            <p:ph type="title"/>
          </p:nvPr>
        </p:nvSpPr>
        <p:spPr>
          <a:xfrm>
            <a:off x="628650" y="273844"/>
            <a:ext cx="7886700" cy="74630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Dataset</a:t>
            </a:r>
            <a:endParaRPr/>
          </a:p>
        </p:txBody>
      </p:sp>
      <p:sp>
        <p:nvSpPr>
          <p:cNvPr id="83" name="Google Shape;83;p4"/>
          <p:cNvSpPr txBox="1">
            <a:spLocks noGrp="1"/>
          </p:cNvSpPr>
          <p:nvPr>
            <p:ph type="body" idx="1"/>
          </p:nvPr>
        </p:nvSpPr>
        <p:spPr>
          <a:xfrm>
            <a:off x="628650" y="1165187"/>
            <a:ext cx="3741872" cy="3467535"/>
          </a:xfrm>
          <a:prstGeom prst="rect">
            <a:avLst/>
          </a:prstGeom>
          <a:noFill/>
          <a:ln>
            <a:noFill/>
          </a:ln>
        </p:spPr>
        <p:txBody>
          <a:bodyPr spcFirstLastPara="1" wrap="square" lIns="34275" tIns="34275" rIns="34275" bIns="34275" anchor="t" anchorCtr="0">
            <a:normAutofit/>
          </a:bodyPr>
          <a:lstStyle/>
          <a:p>
            <a:pPr marL="177800" lvl="0" indent="-177800" algn="l" rtl="0">
              <a:lnSpc>
                <a:spcPct val="90000"/>
              </a:lnSpc>
              <a:spcBef>
                <a:spcPts val="0"/>
              </a:spcBef>
              <a:spcAft>
                <a:spcPts val="0"/>
              </a:spcAft>
              <a:buClr>
                <a:srgbClr val="000000"/>
              </a:buClr>
              <a:buSzPts val="1400"/>
              <a:buChar char="•"/>
            </a:pPr>
            <a:r>
              <a:rPr lang="en" sz="1400" b="1" i="0" u="none" strike="noStrike">
                <a:solidFill>
                  <a:srgbClr val="000000"/>
                </a:solidFill>
                <a:latin typeface="Open Sans"/>
                <a:ea typeface="Open Sans"/>
                <a:cs typeface="Open Sans"/>
                <a:sym typeface="Open Sans"/>
              </a:rPr>
              <a:t>CelebFaces Attributes Dataset (CelebA)</a:t>
            </a:r>
            <a:r>
              <a:rPr lang="en" sz="1400" b="0" i="0" u="none" strike="noStrike">
                <a:solidFill>
                  <a:srgbClr val="000000"/>
                </a:solidFill>
                <a:latin typeface="Open Sans"/>
                <a:ea typeface="Open Sans"/>
                <a:cs typeface="Open Sans"/>
                <a:sym typeface="Open Sans"/>
              </a:rPr>
              <a:t> is a large-scale face attributes dataset</a:t>
            </a:r>
            <a:endParaRPr/>
          </a:p>
          <a:p>
            <a:pPr marL="0" lvl="0" indent="0" algn="l" rtl="0">
              <a:lnSpc>
                <a:spcPct val="90000"/>
              </a:lnSpc>
              <a:spcBef>
                <a:spcPts val="0"/>
              </a:spcBef>
              <a:spcAft>
                <a:spcPts val="0"/>
              </a:spcAft>
              <a:buClr>
                <a:srgbClr val="000000"/>
              </a:buClr>
              <a:buSzPts val="1400"/>
              <a:buNone/>
            </a:pPr>
            <a:endParaRPr sz="1400" b="0" i="0" u="none" strike="noStrike">
              <a:solidFill>
                <a:srgbClr val="000000"/>
              </a:solidFill>
              <a:latin typeface="Open Sans"/>
              <a:ea typeface="Open Sans"/>
              <a:cs typeface="Open Sans"/>
              <a:sym typeface="Open Sans"/>
            </a:endParaRPr>
          </a:p>
          <a:p>
            <a:pPr marL="635000" lvl="1" indent="-177800" algn="l" rtl="0">
              <a:lnSpc>
                <a:spcPct val="90000"/>
              </a:lnSpc>
              <a:spcBef>
                <a:spcPts val="0"/>
              </a:spcBef>
              <a:spcAft>
                <a:spcPts val="0"/>
              </a:spcAft>
              <a:buSzPts val="1400"/>
              <a:buChar char="•"/>
            </a:pPr>
            <a:r>
              <a:rPr lang="en" sz="1400">
                <a:latin typeface="Open Sans"/>
                <a:ea typeface="Open Sans"/>
                <a:cs typeface="Open Sans"/>
                <a:sym typeface="Open Sans"/>
              </a:rPr>
              <a:t>M</a:t>
            </a:r>
            <a:r>
              <a:rPr lang="en" sz="1400" b="0" i="0" u="none" strike="noStrike">
                <a:solidFill>
                  <a:srgbClr val="000000"/>
                </a:solidFill>
                <a:latin typeface="Open Sans"/>
                <a:ea typeface="Open Sans"/>
                <a:cs typeface="Open Sans"/>
                <a:sym typeface="Open Sans"/>
              </a:rPr>
              <a:t>ore than </a:t>
            </a:r>
            <a:r>
              <a:rPr lang="en" sz="1400" b="1" i="0" u="none" strike="noStrike">
                <a:solidFill>
                  <a:srgbClr val="000000"/>
                </a:solidFill>
                <a:latin typeface="Open Sans"/>
                <a:ea typeface="Open Sans"/>
                <a:cs typeface="Open Sans"/>
                <a:sym typeface="Open Sans"/>
              </a:rPr>
              <a:t>200K</a:t>
            </a:r>
            <a:r>
              <a:rPr lang="en" sz="1400" b="0" i="0" u="none" strike="noStrike">
                <a:solidFill>
                  <a:srgbClr val="000000"/>
                </a:solidFill>
                <a:latin typeface="Open Sans"/>
                <a:ea typeface="Open Sans"/>
                <a:cs typeface="Open Sans"/>
                <a:sym typeface="Open Sans"/>
              </a:rPr>
              <a:t> celebrity images, each with </a:t>
            </a:r>
            <a:r>
              <a:rPr lang="en" sz="1400" b="1" i="0" u="none" strike="noStrike">
                <a:solidFill>
                  <a:srgbClr val="000000"/>
                </a:solidFill>
                <a:latin typeface="Open Sans"/>
                <a:ea typeface="Open Sans"/>
                <a:cs typeface="Open Sans"/>
                <a:sym typeface="Open Sans"/>
              </a:rPr>
              <a:t>40</a:t>
            </a:r>
            <a:r>
              <a:rPr lang="en" sz="1400" b="0" i="0" u="none" strike="noStrike">
                <a:solidFill>
                  <a:srgbClr val="000000"/>
                </a:solidFill>
                <a:latin typeface="Open Sans"/>
                <a:ea typeface="Open Sans"/>
                <a:cs typeface="Open Sans"/>
                <a:sym typeface="Open Sans"/>
              </a:rPr>
              <a:t> attribute annotations </a:t>
            </a:r>
            <a:endParaRPr/>
          </a:p>
          <a:p>
            <a:pPr marL="177800" lvl="0" indent="-88900" algn="l" rtl="0">
              <a:lnSpc>
                <a:spcPct val="90000"/>
              </a:lnSpc>
              <a:spcBef>
                <a:spcPts val="0"/>
              </a:spcBef>
              <a:spcAft>
                <a:spcPts val="0"/>
              </a:spcAft>
              <a:buClr>
                <a:srgbClr val="000000"/>
              </a:buClr>
              <a:buSzPts val="1400"/>
              <a:buNone/>
            </a:pPr>
            <a:endParaRPr sz="1400">
              <a:latin typeface="Open Sans"/>
              <a:ea typeface="Open Sans"/>
              <a:cs typeface="Open Sans"/>
              <a:sym typeface="Open Sans"/>
            </a:endParaRPr>
          </a:p>
          <a:p>
            <a:pPr marL="635000" lvl="1" indent="-177800" algn="l" rtl="0">
              <a:lnSpc>
                <a:spcPct val="90000"/>
              </a:lnSpc>
              <a:spcBef>
                <a:spcPts val="0"/>
              </a:spcBef>
              <a:spcAft>
                <a:spcPts val="0"/>
              </a:spcAft>
              <a:buSzPts val="1400"/>
              <a:buChar char="•"/>
            </a:pPr>
            <a:r>
              <a:rPr lang="en" sz="1400" b="1" i="0" u="none" strike="noStrike">
                <a:solidFill>
                  <a:srgbClr val="000000"/>
                </a:solidFill>
                <a:latin typeface="Open Sans"/>
                <a:ea typeface="Open Sans"/>
                <a:cs typeface="Open Sans"/>
                <a:sym typeface="Open Sans"/>
              </a:rPr>
              <a:t>10,177</a:t>
            </a:r>
            <a:r>
              <a:rPr lang="en" sz="1400" b="0" i="0" u="none" strike="noStrike">
                <a:solidFill>
                  <a:srgbClr val="000000"/>
                </a:solidFill>
                <a:latin typeface="Open Sans"/>
                <a:ea typeface="Open Sans"/>
                <a:cs typeface="Open Sans"/>
                <a:sym typeface="Open Sans"/>
              </a:rPr>
              <a:t>  </a:t>
            </a:r>
            <a:r>
              <a:rPr lang="en" sz="1400" b="1" i="0" u="none" strike="noStrike">
                <a:solidFill>
                  <a:srgbClr val="000000"/>
                </a:solidFill>
                <a:latin typeface="Open Sans"/>
                <a:ea typeface="Open Sans"/>
                <a:cs typeface="Open Sans"/>
                <a:sym typeface="Open Sans"/>
              </a:rPr>
              <a:t>identities</a:t>
            </a:r>
            <a:r>
              <a:rPr lang="en" sz="1400" b="0" i="0" u="none" strike="noStrike">
                <a:solidFill>
                  <a:srgbClr val="000000"/>
                </a:solidFill>
                <a:latin typeface="Open Sans"/>
                <a:ea typeface="Open Sans"/>
                <a:cs typeface="Open Sans"/>
                <a:sym typeface="Open Sans"/>
              </a:rPr>
              <a:t>,</a:t>
            </a:r>
            <a:endParaRPr/>
          </a:p>
          <a:p>
            <a:pPr marL="0" lvl="0" indent="0" algn="l" rtl="0">
              <a:lnSpc>
                <a:spcPct val="90000"/>
              </a:lnSpc>
              <a:spcBef>
                <a:spcPts val="0"/>
              </a:spcBef>
              <a:spcAft>
                <a:spcPts val="0"/>
              </a:spcAft>
              <a:buClr>
                <a:srgbClr val="000000"/>
              </a:buClr>
              <a:buSzPts val="1400"/>
              <a:buNone/>
            </a:pPr>
            <a:r>
              <a:rPr lang="en" sz="1400" b="1" i="0" u="none" strike="noStrike">
                <a:solidFill>
                  <a:srgbClr val="000000"/>
                </a:solidFill>
                <a:latin typeface="Open Sans"/>
                <a:ea typeface="Open Sans"/>
                <a:cs typeface="Open Sans"/>
                <a:sym typeface="Open Sans"/>
              </a:rPr>
              <a:t>              202,599</a:t>
            </a:r>
            <a:r>
              <a:rPr lang="en" sz="1400" b="0" i="0" u="none" strike="noStrike">
                <a:solidFill>
                  <a:srgbClr val="000000"/>
                </a:solidFill>
                <a:latin typeface="Open Sans"/>
                <a:ea typeface="Open Sans"/>
                <a:cs typeface="Open Sans"/>
                <a:sym typeface="Open Sans"/>
              </a:rPr>
              <a:t> </a:t>
            </a:r>
            <a:r>
              <a:rPr lang="en" sz="1400" b="1" i="0" u="none" strike="noStrike">
                <a:solidFill>
                  <a:srgbClr val="000000"/>
                </a:solidFill>
                <a:latin typeface="Open Sans"/>
                <a:ea typeface="Open Sans"/>
                <a:cs typeface="Open Sans"/>
                <a:sym typeface="Open Sans"/>
              </a:rPr>
              <a:t>face images</a:t>
            </a:r>
            <a:r>
              <a:rPr lang="en" sz="1400" b="0" i="0" u="none" strike="noStrike">
                <a:solidFill>
                  <a:srgbClr val="000000"/>
                </a:solidFill>
                <a:latin typeface="Open Sans"/>
                <a:ea typeface="Open Sans"/>
                <a:cs typeface="Open Sans"/>
                <a:sym typeface="Open Sans"/>
              </a:rPr>
              <a:t>, and</a:t>
            </a:r>
            <a:endParaRPr/>
          </a:p>
          <a:p>
            <a:pPr marL="635000" lvl="1" indent="-177800" algn="l" rtl="0">
              <a:lnSpc>
                <a:spcPct val="90000"/>
              </a:lnSpc>
              <a:spcBef>
                <a:spcPts val="1600"/>
              </a:spcBef>
              <a:spcAft>
                <a:spcPts val="0"/>
              </a:spcAft>
              <a:buSzPts val="1400"/>
              <a:buChar char="•"/>
            </a:pPr>
            <a:r>
              <a:rPr lang="en" sz="1400" b="1" i="0" u="none" strike="noStrike">
                <a:solidFill>
                  <a:srgbClr val="000000"/>
                </a:solidFill>
                <a:latin typeface="Open Sans"/>
                <a:ea typeface="Open Sans"/>
                <a:cs typeface="Open Sans"/>
                <a:sym typeface="Open Sans"/>
              </a:rPr>
              <a:t>5 landmark locations</a:t>
            </a:r>
            <a:r>
              <a:rPr lang="en" sz="1400" b="0" i="0" u="none" strike="noStrike">
                <a:solidFill>
                  <a:srgbClr val="000000"/>
                </a:solidFill>
                <a:latin typeface="Open Sans"/>
                <a:ea typeface="Open Sans"/>
                <a:cs typeface="Open Sans"/>
                <a:sym typeface="Open Sans"/>
              </a:rPr>
              <a:t>, </a:t>
            </a:r>
            <a:r>
              <a:rPr lang="en" sz="1400" b="1" i="0" u="none" strike="noStrike">
                <a:solidFill>
                  <a:srgbClr val="000000"/>
                </a:solidFill>
                <a:latin typeface="Open Sans"/>
                <a:ea typeface="Open Sans"/>
                <a:cs typeface="Open Sans"/>
                <a:sym typeface="Open Sans"/>
              </a:rPr>
              <a:t>40 binary attributes</a:t>
            </a:r>
            <a:r>
              <a:rPr lang="en" sz="1400" b="0" i="0" u="none" strike="noStrike">
                <a:solidFill>
                  <a:srgbClr val="000000"/>
                </a:solidFill>
                <a:latin typeface="Open Sans"/>
                <a:ea typeface="Open Sans"/>
                <a:cs typeface="Open Sans"/>
                <a:sym typeface="Open Sans"/>
              </a:rPr>
              <a:t> annotations per image</a:t>
            </a:r>
            <a:endParaRPr sz="1400"/>
          </a:p>
          <a:p>
            <a:pPr marL="177800" lvl="0" indent="-38100" algn="l" rtl="0">
              <a:lnSpc>
                <a:spcPct val="90000"/>
              </a:lnSpc>
              <a:spcBef>
                <a:spcPts val="800"/>
              </a:spcBef>
              <a:spcAft>
                <a:spcPts val="0"/>
              </a:spcAft>
              <a:buClr>
                <a:srgbClr val="000000"/>
              </a:buClr>
              <a:buSzPts val="2100"/>
              <a:buNone/>
            </a:pPr>
            <a:endParaRPr/>
          </a:p>
        </p:txBody>
      </p:sp>
      <p:sp>
        <p:nvSpPr>
          <p:cNvPr id="84" name="Google Shape;84;p4"/>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85" name="Google Shape;85;p4"/>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86" name="Google Shape;86;p4"/>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87" name="Google Shape;87;p4"/>
          <p:cNvSpPr txBox="1"/>
          <p:nvPr/>
        </p:nvSpPr>
        <p:spPr>
          <a:xfrm>
            <a:off x="628650" y="273844"/>
            <a:ext cx="7886700" cy="537525"/>
          </a:xfrm>
          <a:prstGeom prst="rect">
            <a:avLst/>
          </a:prstGeom>
          <a:noFill/>
          <a:ln>
            <a:noFill/>
          </a:ln>
        </p:spPr>
        <p:txBody>
          <a:bodyPr spcFirstLastPara="1" wrap="square" lIns="34275" tIns="34275" rIns="34275" bIns="34275" anchor="ctr" anchorCtr="0">
            <a:normAutofit/>
          </a:bodyPr>
          <a:lstStyle/>
          <a:p>
            <a:pPr marL="0" marR="0" lvl="0" indent="0" algn="l" rtl="0">
              <a:lnSpc>
                <a:spcPct val="90000"/>
              </a:lnSpc>
              <a:spcBef>
                <a:spcPts val="0"/>
              </a:spcBef>
              <a:spcAft>
                <a:spcPts val="0"/>
              </a:spcAft>
              <a:buClr>
                <a:srgbClr val="000000"/>
              </a:buClr>
              <a:buSzPts val="3300"/>
              <a:buFont typeface="Calibri"/>
              <a:buNone/>
            </a:pPr>
            <a:endParaRPr sz="3300" b="1" i="0" u="none" strike="noStrike" cap="none">
              <a:solidFill>
                <a:srgbClr val="000000"/>
              </a:solidFill>
              <a:latin typeface="Calibri"/>
              <a:ea typeface="Calibri"/>
              <a:cs typeface="Calibri"/>
              <a:sym typeface="Calibri"/>
            </a:endParaRPr>
          </a:p>
        </p:txBody>
      </p:sp>
      <p:sp>
        <p:nvSpPr>
          <p:cNvPr id="88" name="Google Shape;88;p4"/>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4</a:t>
            </a:fld>
            <a:endParaRPr/>
          </a:p>
        </p:txBody>
      </p:sp>
      <p:sp>
        <p:nvSpPr>
          <p:cNvPr id="89" name="Google Shape;89;p4"/>
          <p:cNvSpPr txBox="1"/>
          <p:nvPr/>
        </p:nvSpPr>
        <p:spPr>
          <a:xfrm>
            <a:off x="2286969" y="2436156"/>
            <a:ext cx="4573937"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90" name="Google Shape;90;p4"/>
          <p:cNvSpPr txBox="1"/>
          <p:nvPr/>
        </p:nvSpPr>
        <p:spPr>
          <a:xfrm>
            <a:off x="2286969" y="2436156"/>
            <a:ext cx="4573937"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91" name="Google Shape;91;p4"/>
          <p:cNvSpPr txBox="1"/>
          <p:nvPr/>
        </p:nvSpPr>
        <p:spPr>
          <a:xfrm>
            <a:off x="2286969" y="2436156"/>
            <a:ext cx="4573937"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92" name="Google Shape;92;p4"/>
          <p:cNvPicPr preferRelativeResize="0"/>
          <p:nvPr/>
        </p:nvPicPr>
        <p:blipFill rotWithShape="1">
          <a:blip r:embed="rId3">
            <a:alphaModFix/>
          </a:blip>
          <a:srcRect/>
          <a:stretch/>
        </p:blipFill>
        <p:spPr>
          <a:xfrm>
            <a:off x="4489658" y="301996"/>
            <a:ext cx="3755231" cy="44812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657384" y="460993"/>
            <a:ext cx="7886700" cy="7464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00000"/>
              <a:buFont typeface="Calibri"/>
              <a:buNone/>
            </a:pPr>
            <a:r>
              <a:rPr lang="en" sz="3700" b="1"/>
              <a:t>Celeb a Dataset EDA</a:t>
            </a:r>
            <a:endParaRPr b="1"/>
          </a:p>
          <a:p>
            <a:pPr marL="0" lvl="0" indent="0" algn="l" rtl="0">
              <a:lnSpc>
                <a:spcPct val="90000"/>
              </a:lnSpc>
              <a:spcBef>
                <a:spcPts val="0"/>
              </a:spcBef>
              <a:spcAft>
                <a:spcPts val="0"/>
              </a:spcAft>
              <a:buClr>
                <a:srgbClr val="000000"/>
              </a:buClr>
              <a:buSzPct val="178073"/>
              <a:buFont typeface="Calibri"/>
              <a:buNone/>
            </a:pPr>
            <a:br>
              <a:rPr lang="en" b="0"/>
            </a:br>
            <a:endParaRPr b="1"/>
          </a:p>
        </p:txBody>
      </p:sp>
      <p:sp>
        <p:nvSpPr>
          <p:cNvPr id="98" name="Google Shape;98;p5"/>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99" name="Google Shape;99;p5"/>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00" name="Google Shape;100;p5"/>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01" name="Google Shape;101;p5"/>
          <p:cNvSpPr txBox="1"/>
          <p:nvPr/>
        </p:nvSpPr>
        <p:spPr>
          <a:xfrm>
            <a:off x="628650" y="880613"/>
            <a:ext cx="7886700" cy="3815700"/>
          </a:xfrm>
          <a:prstGeom prst="rect">
            <a:avLst/>
          </a:prstGeom>
          <a:noFill/>
          <a:ln>
            <a:noFill/>
          </a:ln>
        </p:spPr>
        <p:txBody>
          <a:bodyPr spcFirstLastPara="1" wrap="square" lIns="34275" tIns="34275" rIns="34275" bIns="34275" anchor="t" anchorCtr="0">
            <a:normAutofit/>
          </a:bodyPr>
          <a:lstStyle/>
          <a:p>
            <a:pPr marL="0" marR="0" lvl="0" indent="114300" algn="l" rtl="0">
              <a:lnSpc>
                <a:spcPct val="9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5"/>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5</a:t>
            </a:fld>
            <a:endParaRPr/>
          </a:p>
        </p:txBody>
      </p:sp>
      <p:sp>
        <p:nvSpPr>
          <p:cNvPr id="103" name="Google Shape;103;p5"/>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4" name="Google Shape;104;p5"/>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5" name="Google Shape;105;p5"/>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06" name="Google Shape;106;p5"/>
          <p:cNvPicPr preferRelativeResize="0"/>
          <p:nvPr/>
        </p:nvPicPr>
        <p:blipFill rotWithShape="1">
          <a:blip r:embed="rId3">
            <a:alphaModFix/>
          </a:blip>
          <a:srcRect/>
          <a:stretch/>
        </p:blipFill>
        <p:spPr>
          <a:xfrm>
            <a:off x="657384" y="815731"/>
            <a:ext cx="1999917" cy="3913609"/>
          </a:xfrm>
          <a:prstGeom prst="rect">
            <a:avLst/>
          </a:prstGeom>
          <a:noFill/>
          <a:ln w="9525" cap="flat" cmpd="sng">
            <a:solidFill>
              <a:schemeClr val="dk1"/>
            </a:solidFill>
            <a:prstDash val="solid"/>
            <a:round/>
            <a:headEnd type="none" w="sm" len="sm"/>
            <a:tailEnd type="none" w="sm" len="sm"/>
          </a:ln>
        </p:spPr>
      </p:pic>
      <p:pic>
        <p:nvPicPr>
          <p:cNvPr id="107" name="Google Shape;107;p5"/>
          <p:cNvPicPr preferRelativeResize="0"/>
          <p:nvPr/>
        </p:nvPicPr>
        <p:blipFill rotWithShape="1">
          <a:blip r:embed="rId4">
            <a:alphaModFix/>
          </a:blip>
          <a:srcRect/>
          <a:stretch/>
        </p:blipFill>
        <p:spPr>
          <a:xfrm>
            <a:off x="3296827" y="815720"/>
            <a:ext cx="5218528" cy="397187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437819" y="130721"/>
            <a:ext cx="8515500" cy="6792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sz="3400" b="1" i="0" u="none" strike="noStrike" dirty="0">
                <a:solidFill>
                  <a:srgbClr val="000000"/>
                </a:solidFill>
              </a:rPr>
              <a:t>EDA</a:t>
            </a:r>
            <a:r>
              <a:rPr lang="en" sz="1500" b="1" i="0" u="none" strike="noStrike" dirty="0">
                <a:solidFill>
                  <a:srgbClr val="000000"/>
                </a:solidFill>
              </a:rPr>
              <a:t>  </a:t>
            </a:r>
            <a:endParaRPr sz="2000" b="1" dirty="0"/>
          </a:p>
        </p:txBody>
      </p:sp>
      <p:pic>
        <p:nvPicPr>
          <p:cNvPr id="113" name="Google Shape;113;p6"/>
          <p:cNvPicPr preferRelativeResize="0"/>
          <p:nvPr/>
        </p:nvPicPr>
        <p:blipFill rotWithShape="1">
          <a:blip r:embed="rId3">
            <a:alphaModFix/>
          </a:blip>
          <a:srcRect/>
          <a:stretch/>
        </p:blipFill>
        <p:spPr>
          <a:xfrm>
            <a:off x="1243740" y="924921"/>
            <a:ext cx="6404674" cy="3888280"/>
          </a:xfrm>
          <a:prstGeom prst="rect">
            <a:avLst/>
          </a:prstGeom>
          <a:noFill/>
          <a:ln w="9525" cap="flat" cmpd="sng">
            <a:solidFill>
              <a:schemeClr val="dk1"/>
            </a:solidFill>
            <a:prstDash val="solid"/>
            <a:round/>
            <a:headEnd type="none" w="sm" len="sm"/>
            <a:tailEnd type="none" w="sm" len="sm"/>
          </a:ln>
        </p:spPr>
      </p:pic>
      <p:sp>
        <p:nvSpPr>
          <p:cNvPr id="114" name="Google Shape;114;p6"/>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15" name="Google Shape;115;p6"/>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16" name="Google Shape;116;p6"/>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430665" y="205380"/>
            <a:ext cx="7886700" cy="746400"/>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dirty="0"/>
              <a:t>Cartoon Dataset</a:t>
            </a:r>
            <a:endParaRPr sz="2300" dirty="0">
              <a:latin typeface="Calibri"/>
              <a:ea typeface="Calibri"/>
              <a:cs typeface="Calibri"/>
              <a:sym typeface="Calibri"/>
            </a:endParaRPr>
          </a:p>
        </p:txBody>
      </p:sp>
      <p:sp>
        <p:nvSpPr>
          <p:cNvPr id="122" name="Google Shape;122;p7"/>
          <p:cNvSpPr txBox="1">
            <a:spLocks noGrp="1"/>
          </p:cNvSpPr>
          <p:nvPr>
            <p:ph type="body" idx="1"/>
          </p:nvPr>
        </p:nvSpPr>
        <p:spPr>
          <a:xfrm>
            <a:off x="313200" y="1199275"/>
            <a:ext cx="3247800" cy="3433500"/>
          </a:xfrm>
          <a:prstGeom prst="rect">
            <a:avLst/>
          </a:prstGeom>
          <a:noFill/>
          <a:ln>
            <a:noFill/>
          </a:ln>
        </p:spPr>
        <p:txBody>
          <a:bodyPr spcFirstLastPara="1" wrap="square" lIns="34275" tIns="34275" rIns="34275" bIns="34275" anchor="t" anchorCtr="0">
            <a:normAutofit fontScale="25000" lnSpcReduction="20000"/>
          </a:bodyPr>
          <a:lstStyle/>
          <a:p>
            <a:pPr marL="457200" lvl="0" indent="-304800" algn="l" rtl="0">
              <a:lnSpc>
                <a:spcPct val="90000"/>
              </a:lnSpc>
              <a:spcBef>
                <a:spcPts val="0"/>
              </a:spcBef>
              <a:spcAft>
                <a:spcPts val="0"/>
              </a:spcAft>
              <a:buClr>
                <a:schemeClr val="dk1"/>
              </a:buClr>
              <a:buSzPct val="66666"/>
              <a:buFont typeface="Calibri"/>
              <a:buChar char="●"/>
            </a:pPr>
            <a:r>
              <a:rPr lang="en" sz="7200" dirty="0" err="1">
                <a:solidFill>
                  <a:schemeClr val="dk1"/>
                </a:solidFill>
                <a:highlight>
                  <a:srgbClr val="FFFFFF"/>
                </a:highlight>
              </a:rPr>
              <a:t>Safebooru</a:t>
            </a:r>
            <a:r>
              <a:rPr lang="en" sz="7200" dirty="0">
                <a:solidFill>
                  <a:schemeClr val="dk1"/>
                </a:solidFill>
                <a:highlight>
                  <a:srgbClr val="FFFFFF"/>
                </a:highlight>
              </a:rPr>
              <a:t> cartoon dataset used for training </a:t>
            </a:r>
            <a:endParaRPr sz="7200" dirty="0">
              <a:solidFill>
                <a:schemeClr val="dk1"/>
              </a:solidFill>
              <a:highlight>
                <a:srgbClr val="FFFFFF"/>
              </a:highlight>
            </a:endParaRPr>
          </a:p>
          <a:p>
            <a:pPr marL="457200" lvl="0" indent="0" algn="l" rtl="0">
              <a:lnSpc>
                <a:spcPct val="90000"/>
              </a:lnSpc>
              <a:spcBef>
                <a:spcPts val="0"/>
              </a:spcBef>
              <a:spcAft>
                <a:spcPts val="0"/>
              </a:spcAft>
              <a:buSzPct val="77777"/>
              <a:buNone/>
            </a:pPr>
            <a:endParaRPr sz="7200" dirty="0">
              <a:solidFill>
                <a:schemeClr val="dk1"/>
              </a:solidFill>
              <a:highlight>
                <a:srgbClr val="FFFFFF"/>
              </a:highlight>
            </a:endParaRPr>
          </a:p>
          <a:p>
            <a:pPr marL="457200" lvl="0" indent="-304800" algn="l" rtl="0">
              <a:lnSpc>
                <a:spcPct val="90000"/>
              </a:lnSpc>
              <a:spcBef>
                <a:spcPts val="0"/>
              </a:spcBef>
              <a:spcAft>
                <a:spcPts val="0"/>
              </a:spcAft>
              <a:buClr>
                <a:schemeClr val="dk1"/>
              </a:buClr>
              <a:buSzPct val="66666"/>
              <a:buFont typeface="Calibri"/>
              <a:buChar char="●"/>
            </a:pPr>
            <a:r>
              <a:rPr lang="en" sz="7200"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Safebooru</a:t>
            </a:r>
            <a:r>
              <a:rPr lang="en" sz="7200" dirty="0">
                <a:solidFill>
                  <a:schemeClr val="dk1"/>
                </a:solidFill>
                <a:highlight>
                  <a:srgbClr val="FFFFFF"/>
                </a:highlight>
              </a:rPr>
              <a:t> is a tag-based image</a:t>
            </a:r>
            <a:endParaRPr sz="7200" dirty="0">
              <a:solidFill>
                <a:schemeClr val="dk1"/>
              </a:solidFill>
              <a:highlight>
                <a:srgbClr val="FFFFFF"/>
              </a:highlight>
            </a:endParaRPr>
          </a:p>
          <a:p>
            <a:pPr marL="0" lvl="0" indent="0" algn="l" rtl="0">
              <a:lnSpc>
                <a:spcPct val="90000"/>
              </a:lnSpc>
              <a:spcBef>
                <a:spcPts val="0"/>
              </a:spcBef>
              <a:spcAft>
                <a:spcPts val="0"/>
              </a:spcAft>
              <a:buSzPct val="77777"/>
              <a:buNone/>
            </a:pPr>
            <a:endParaRPr sz="7200" dirty="0">
              <a:solidFill>
                <a:schemeClr val="dk1"/>
              </a:solidFill>
              <a:highlight>
                <a:srgbClr val="FFFFFF"/>
              </a:highlight>
            </a:endParaRPr>
          </a:p>
          <a:p>
            <a:pPr marL="457200" lvl="0" indent="-304800" algn="l" rtl="0">
              <a:lnSpc>
                <a:spcPct val="90000"/>
              </a:lnSpc>
              <a:spcBef>
                <a:spcPts val="0"/>
              </a:spcBef>
              <a:spcAft>
                <a:spcPts val="0"/>
              </a:spcAft>
              <a:buClr>
                <a:schemeClr val="dk1"/>
              </a:buClr>
              <a:buSzPct val="66666"/>
              <a:buChar char="●"/>
            </a:pPr>
            <a:r>
              <a:rPr lang="en" sz="7200" dirty="0">
                <a:solidFill>
                  <a:schemeClr val="dk1"/>
                </a:solidFill>
                <a:highlight>
                  <a:srgbClr val="FFFFFF"/>
                </a:highlight>
              </a:rPr>
              <a:t>Maintained by anime enthusiasts</a:t>
            </a:r>
            <a:r>
              <a:rPr lang="en" sz="7200" dirty="0">
                <a:solidFill>
                  <a:schemeClr val="dk1"/>
                </a:solidFill>
              </a:rPr>
              <a:t> </a:t>
            </a:r>
            <a:endParaRPr sz="7200" dirty="0">
              <a:solidFill>
                <a:schemeClr val="dk1"/>
              </a:solidFill>
            </a:endParaRPr>
          </a:p>
          <a:p>
            <a:pPr marL="914400" lvl="0" indent="0" algn="l" rtl="0">
              <a:lnSpc>
                <a:spcPct val="90000"/>
              </a:lnSpc>
              <a:spcBef>
                <a:spcPts val="0"/>
              </a:spcBef>
              <a:spcAft>
                <a:spcPts val="0"/>
              </a:spcAft>
              <a:buSzPct val="77777"/>
              <a:buNone/>
            </a:pPr>
            <a:endParaRPr sz="7200" dirty="0">
              <a:solidFill>
                <a:schemeClr val="dk1"/>
              </a:solidFill>
            </a:endParaRPr>
          </a:p>
          <a:p>
            <a:pPr marL="457200" lvl="0" indent="-304800" algn="l" rtl="0">
              <a:lnSpc>
                <a:spcPct val="90000"/>
              </a:lnSpc>
              <a:spcBef>
                <a:spcPts val="0"/>
              </a:spcBef>
              <a:spcAft>
                <a:spcPts val="0"/>
              </a:spcAft>
              <a:buClr>
                <a:schemeClr val="dk1"/>
              </a:buClr>
              <a:buSzPct val="66666"/>
              <a:buFont typeface="Calibri"/>
              <a:buChar char="●"/>
            </a:pPr>
            <a:r>
              <a:rPr lang="en" sz="7200" dirty="0">
                <a:solidFill>
                  <a:schemeClr val="dk1"/>
                </a:solidFill>
              </a:rPr>
              <a:t>Includes different unique attributes data </a:t>
            </a:r>
            <a:endParaRPr sz="7200" dirty="0">
              <a:solidFill>
                <a:schemeClr val="dk1"/>
              </a:solidFill>
            </a:endParaRPr>
          </a:p>
          <a:p>
            <a:pPr marL="457200" lvl="0" indent="0" algn="l" rtl="0">
              <a:lnSpc>
                <a:spcPct val="90000"/>
              </a:lnSpc>
              <a:spcBef>
                <a:spcPts val="0"/>
              </a:spcBef>
              <a:spcAft>
                <a:spcPts val="0"/>
              </a:spcAft>
              <a:buSzPct val="77777"/>
              <a:buNone/>
            </a:pPr>
            <a:r>
              <a:rPr lang="en" sz="7200" dirty="0">
                <a:solidFill>
                  <a:schemeClr val="dk1"/>
                </a:solidFill>
              </a:rPr>
              <a:t>	</a:t>
            </a:r>
            <a:endParaRPr sz="7200" dirty="0">
              <a:solidFill>
                <a:schemeClr val="dk1"/>
              </a:solidFill>
            </a:endParaRPr>
          </a:p>
          <a:p>
            <a:pPr marL="914400" lvl="0" indent="-298450" algn="l" rtl="0">
              <a:lnSpc>
                <a:spcPct val="90000"/>
              </a:lnSpc>
              <a:spcBef>
                <a:spcPts val="0"/>
              </a:spcBef>
              <a:spcAft>
                <a:spcPts val="0"/>
              </a:spcAft>
              <a:buClr>
                <a:schemeClr val="dk1"/>
              </a:buClr>
              <a:buSzPct val="61110"/>
              <a:buFont typeface="Calibri"/>
              <a:buChar char="●"/>
            </a:pPr>
            <a:r>
              <a:rPr lang="en" sz="7200" dirty="0">
                <a:solidFill>
                  <a:schemeClr val="dk1"/>
                </a:solidFill>
              </a:rPr>
              <a:t>Golden eyes</a:t>
            </a:r>
            <a:endParaRPr sz="7200" dirty="0">
              <a:solidFill>
                <a:schemeClr val="dk1"/>
              </a:solidFill>
            </a:endParaRPr>
          </a:p>
          <a:p>
            <a:pPr marL="914400" lvl="0" indent="-298450" algn="l" rtl="0">
              <a:lnSpc>
                <a:spcPct val="90000"/>
              </a:lnSpc>
              <a:spcBef>
                <a:spcPts val="0"/>
              </a:spcBef>
              <a:spcAft>
                <a:spcPts val="0"/>
              </a:spcAft>
              <a:buClr>
                <a:schemeClr val="dk1"/>
              </a:buClr>
              <a:buSzPct val="61110"/>
              <a:buFont typeface="Calibri"/>
              <a:buChar char="●"/>
            </a:pPr>
            <a:r>
              <a:rPr lang="en" sz="7200" dirty="0">
                <a:solidFill>
                  <a:schemeClr val="dk1"/>
                </a:solidFill>
              </a:rPr>
              <a:t>Brown eyes</a:t>
            </a:r>
            <a:endParaRPr sz="7200" dirty="0">
              <a:solidFill>
                <a:schemeClr val="dk1"/>
              </a:solidFill>
            </a:endParaRPr>
          </a:p>
          <a:p>
            <a:pPr marL="914400" lvl="0" indent="-298450" algn="l" rtl="0">
              <a:lnSpc>
                <a:spcPct val="90000"/>
              </a:lnSpc>
              <a:spcBef>
                <a:spcPts val="0"/>
              </a:spcBef>
              <a:spcAft>
                <a:spcPts val="0"/>
              </a:spcAft>
              <a:buClr>
                <a:schemeClr val="dk1"/>
              </a:buClr>
              <a:buSzPct val="61110"/>
              <a:buFont typeface="Calibri"/>
              <a:buChar char="●"/>
            </a:pPr>
            <a:r>
              <a:rPr lang="en" sz="7200" dirty="0">
                <a:solidFill>
                  <a:schemeClr val="dk1"/>
                </a:solidFill>
              </a:rPr>
              <a:t>Blonde hair</a:t>
            </a:r>
            <a:endParaRPr sz="7200" dirty="0">
              <a:solidFill>
                <a:schemeClr val="dk1"/>
              </a:solidFill>
            </a:endParaRPr>
          </a:p>
          <a:p>
            <a:pPr marL="914400" lvl="0" indent="-298450" algn="l" rtl="0">
              <a:lnSpc>
                <a:spcPct val="90000"/>
              </a:lnSpc>
              <a:spcBef>
                <a:spcPts val="0"/>
              </a:spcBef>
              <a:spcAft>
                <a:spcPts val="0"/>
              </a:spcAft>
              <a:buClr>
                <a:schemeClr val="dk1"/>
              </a:buClr>
              <a:buSzPct val="61110"/>
              <a:buFont typeface="Calibri"/>
              <a:buChar char="●"/>
            </a:pPr>
            <a:r>
              <a:rPr lang="en" sz="7200" dirty="0">
                <a:solidFill>
                  <a:schemeClr val="dk1"/>
                </a:solidFill>
              </a:rPr>
              <a:t>Smile</a:t>
            </a:r>
            <a:endParaRPr sz="7200" dirty="0">
              <a:solidFill>
                <a:schemeClr val="dk1"/>
              </a:solidFill>
            </a:endParaRPr>
          </a:p>
          <a:p>
            <a:pPr marL="914400" lvl="0" indent="-298450" algn="l" rtl="0">
              <a:lnSpc>
                <a:spcPct val="90000"/>
              </a:lnSpc>
              <a:spcBef>
                <a:spcPts val="0"/>
              </a:spcBef>
              <a:spcAft>
                <a:spcPts val="0"/>
              </a:spcAft>
              <a:buClr>
                <a:schemeClr val="dk1"/>
              </a:buClr>
              <a:buSzPct val="61110"/>
              <a:buFont typeface="Calibri"/>
              <a:buChar char="●"/>
            </a:pPr>
            <a:r>
              <a:rPr lang="en" sz="7200" dirty="0">
                <a:solidFill>
                  <a:schemeClr val="dk1"/>
                </a:solidFill>
              </a:rPr>
              <a:t>Red hair </a:t>
            </a:r>
            <a:endParaRPr sz="7200" dirty="0">
              <a:solidFill>
                <a:schemeClr val="dk1"/>
              </a:solidFill>
            </a:endParaRPr>
          </a:p>
          <a:p>
            <a:pPr marL="457200" lvl="0" indent="0" algn="l" rtl="0">
              <a:lnSpc>
                <a:spcPct val="90000"/>
              </a:lnSpc>
              <a:spcBef>
                <a:spcPts val="0"/>
              </a:spcBef>
              <a:spcAft>
                <a:spcPts val="0"/>
              </a:spcAft>
              <a:buSzPct val="224000"/>
              <a:buNone/>
            </a:pPr>
            <a:endParaRPr sz="2500" dirty="0"/>
          </a:p>
          <a:p>
            <a:pPr marL="0" lvl="0" indent="0" algn="l" rtl="0">
              <a:lnSpc>
                <a:spcPct val="90000"/>
              </a:lnSpc>
              <a:spcBef>
                <a:spcPts val="800"/>
              </a:spcBef>
              <a:spcAft>
                <a:spcPts val="0"/>
              </a:spcAft>
              <a:buClr>
                <a:srgbClr val="000000"/>
              </a:buClr>
              <a:buSzPct val="100000"/>
              <a:buNone/>
            </a:pPr>
            <a:endParaRPr dirty="0"/>
          </a:p>
          <a:p>
            <a:pPr marL="177800" lvl="0" indent="-38100" algn="l" rtl="0">
              <a:lnSpc>
                <a:spcPct val="90000"/>
              </a:lnSpc>
              <a:spcBef>
                <a:spcPts val="800"/>
              </a:spcBef>
              <a:spcAft>
                <a:spcPts val="0"/>
              </a:spcAft>
              <a:buClr>
                <a:srgbClr val="000000"/>
              </a:buClr>
              <a:buSzPct val="100000"/>
              <a:buNone/>
            </a:pPr>
            <a:endParaRPr dirty="0"/>
          </a:p>
          <a:p>
            <a:pPr marL="177800" lvl="0" indent="-38100" algn="l" rtl="0">
              <a:lnSpc>
                <a:spcPct val="90000"/>
              </a:lnSpc>
              <a:spcBef>
                <a:spcPts val="800"/>
              </a:spcBef>
              <a:spcAft>
                <a:spcPts val="0"/>
              </a:spcAft>
              <a:buClr>
                <a:srgbClr val="000000"/>
              </a:buClr>
              <a:buSzPct val="100000"/>
              <a:buNone/>
            </a:pPr>
            <a:endParaRPr dirty="0"/>
          </a:p>
          <a:p>
            <a:pPr marL="177800" lvl="0" indent="0" algn="l" rtl="0">
              <a:lnSpc>
                <a:spcPct val="90000"/>
              </a:lnSpc>
              <a:spcBef>
                <a:spcPts val="800"/>
              </a:spcBef>
              <a:spcAft>
                <a:spcPts val="0"/>
              </a:spcAft>
              <a:buSzPct val="66666"/>
              <a:buNone/>
            </a:pPr>
            <a:endParaRPr dirty="0"/>
          </a:p>
          <a:p>
            <a:pPr marL="177800" lvl="0" indent="-38100" algn="l" rtl="0">
              <a:lnSpc>
                <a:spcPct val="90000"/>
              </a:lnSpc>
              <a:spcBef>
                <a:spcPts val="800"/>
              </a:spcBef>
              <a:spcAft>
                <a:spcPts val="0"/>
              </a:spcAft>
              <a:buClr>
                <a:srgbClr val="000000"/>
              </a:buClr>
              <a:buSzPct val="100000"/>
              <a:buNone/>
            </a:pPr>
            <a:endParaRPr dirty="0"/>
          </a:p>
        </p:txBody>
      </p:sp>
      <p:sp>
        <p:nvSpPr>
          <p:cNvPr id="124" name="Google Shape;124;p7"/>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25" name="Google Shape;125;p7"/>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26" name="Google Shape;126;p7"/>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27" name="Google Shape;127;p7"/>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7</a:t>
            </a:fld>
            <a:endParaRPr/>
          </a:p>
        </p:txBody>
      </p:sp>
      <p:sp>
        <p:nvSpPr>
          <p:cNvPr id="128" name="Google Shape;128;p7"/>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29" name="Google Shape;129;p7"/>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30" name="Google Shape;130;p7"/>
          <p:cNvSpPr txBox="1"/>
          <p:nvPr/>
        </p:nvSpPr>
        <p:spPr>
          <a:xfrm>
            <a:off x="2286969" y="2436156"/>
            <a:ext cx="457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31" name="Google Shape;131;p7"/>
          <p:cNvPicPr preferRelativeResize="0"/>
          <p:nvPr/>
        </p:nvPicPr>
        <p:blipFill rotWithShape="1">
          <a:blip r:embed="rId4">
            <a:alphaModFix/>
          </a:blip>
          <a:srcRect l="33744"/>
          <a:stretch/>
        </p:blipFill>
        <p:spPr>
          <a:xfrm>
            <a:off x="3734500" y="3470525"/>
            <a:ext cx="4795525" cy="1292100"/>
          </a:xfrm>
          <a:prstGeom prst="rect">
            <a:avLst/>
          </a:prstGeom>
          <a:noFill/>
          <a:ln w="9525" cap="flat" cmpd="sng">
            <a:solidFill>
              <a:schemeClr val="dk1"/>
            </a:solidFill>
            <a:prstDash val="solid"/>
            <a:round/>
            <a:headEnd type="none" w="sm" len="sm"/>
            <a:tailEnd type="none" w="sm" len="sm"/>
          </a:ln>
        </p:spPr>
      </p:pic>
      <p:pic>
        <p:nvPicPr>
          <p:cNvPr id="132" name="Google Shape;132;p7"/>
          <p:cNvPicPr preferRelativeResize="0"/>
          <p:nvPr/>
        </p:nvPicPr>
        <p:blipFill rotWithShape="1">
          <a:blip r:embed="rId5">
            <a:alphaModFix/>
          </a:blip>
          <a:srcRect l="33744"/>
          <a:stretch/>
        </p:blipFill>
        <p:spPr>
          <a:xfrm>
            <a:off x="3734500" y="1539775"/>
            <a:ext cx="4795524" cy="1355900"/>
          </a:xfrm>
          <a:prstGeom prst="rect">
            <a:avLst/>
          </a:prstGeom>
          <a:noFill/>
          <a:ln w="9525" cap="flat" cmpd="sng">
            <a:solidFill>
              <a:schemeClr val="dk1"/>
            </a:solidFill>
            <a:prstDash val="solid"/>
            <a:round/>
            <a:headEnd type="none" w="sm" len="sm"/>
            <a:tailEnd type="none" w="sm" len="sm"/>
          </a:ln>
        </p:spPr>
      </p:pic>
      <p:sp>
        <p:nvSpPr>
          <p:cNvPr id="133" name="Google Shape;133;p7"/>
          <p:cNvSpPr txBox="1"/>
          <p:nvPr/>
        </p:nvSpPr>
        <p:spPr>
          <a:xfrm>
            <a:off x="3642025" y="467524"/>
            <a:ext cx="2794500" cy="10158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Calibri"/>
                <a:ea typeface="Calibri"/>
                <a:cs typeface="Calibri"/>
                <a:sym typeface="Calibri"/>
              </a:rPr>
              <a:t>Data Preprocessing</a:t>
            </a: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Image Resizing</a:t>
            </a:r>
            <a:endParaRPr sz="1400" b="1" i="0" u="none" strike="noStrike" cap="none">
              <a:solidFill>
                <a:srgbClr val="000000"/>
              </a:solidFill>
              <a:latin typeface="Calibri"/>
              <a:ea typeface="Calibri"/>
              <a:cs typeface="Calibri"/>
              <a:sym typeface="Calibri"/>
            </a:endParaRPr>
          </a:p>
        </p:txBody>
      </p:sp>
      <p:sp>
        <p:nvSpPr>
          <p:cNvPr id="134" name="Google Shape;134;p7"/>
          <p:cNvSpPr txBox="1"/>
          <p:nvPr/>
        </p:nvSpPr>
        <p:spPr>
          <a:xfrm>
            <a:off x="3631650" y="2983000"/>
            <a:ext cx="188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Calibri"/>
                <a:ea typeface="Calibri"/>
                <a:cs typeface="Calibri"/>
                <a:sym typeface="Calibri"/>
              </a:rPr>
              <a:t>Image Smoothing</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p:nvPr/>
        </p:nvSpPr>
        <p:spPr>
          <a:xfrm>
            <a:off x="3061607" y="4899764"/>
            <a:ext cx="4433207"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40" name="Google Shape;140;p8"/>
          <p:cNvCxnSpPr/>
          <p:nvPr/>
        </p:nvCxnSpPr>
        <p:spPr>
          <a:xfrm>
            <a:off x="628649" y="4841501"/>
            <a:ext cx="7886704" cy="1"/>
          </a:xfrm>
          <a:prstGeom prst="straightConnector1">
            <a:avLst/>
          </a:prstGeom>
          <a:noFill/>
          <a:ln w="19050" cap="flat" cmpd="sng">
            <a:solidFill>
              <a:schemeClr val="accent2"/>
            </a:solidFill>
            <a:prstDash val="solid"/>
            <a:miter lim="8000"/>
            <a:headEnd type="none" w="sm" len="sm"/>
            <a:tailEnd type="none" w="sm" len="sm"/>
          </a:ln>
        </p:spPr>
      </p:cxnSp>
      <p:sp>
        <p:nvSpPr>
          <p:cNvPr id="141" name="Google Shape;141;p8"/>
          <p:cNvSpPr txBox="1"/>
          <p:nvPr/>
        </p:nvSpPr>
        <p:spPr>
          <a:xfrm>
            <a:off x="628649" y="4899764"/>
            <a:ext cx="2057402" cy="207746"/>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42" name="Google Shape;142;p8"/>
          <p:cNvSpPr txBox="1">
            <a:spLocks noGrp="1"/>
          </p:cNvSpPr>
          <p:nvPr>
            <p:ph type="title"/>
          </p:nvPr>
        </p:nvSpPr>
        <p:spPr>
          <a:xfrm>
            <a:off x="628650" y="273844"/>
            <a:ext cx="7886700" cy="537525"/>
          </a:xfrm>
          <a:prstGeom prst="rect">
            <a:avLst/>
          </a:prstGeom>
          <a:noFill/>
          <a:ln>
            <a:noFill/>
          </a:ln>
        </p:spPr>
        <p:txBody>
          <a:bodyPr spcFirstLastPara="1" wrap="square" lIns="34275" tIns="34275" rIns="34275" bIns="34275" anchor="ctr" anchorCtr="0">
            <a:normAutofit/>
          </a:bodyPr>
          <a:lstStyle/>
          <a:p>
            <a:pPr marL="0" lvl="0" indent="0" algn="l" rtl="0">
              <a:lnSpc>
                <a:spcPct val="90000"/>
              </a:lnSpc>
              <a:spcBef>
                <a:spcPts val="0"/>
              </a:spcBef>
              <a:spcAft>
                <a:spcPts val="0"/>
              </a:spcAft>
              <a:buClr>
                <a:srgbClr val="000000"/>
              </a:buClr>
              <a:buSzPts val="3300"/>
              <a:buFont typeface="Calibri"/>
              <a:buNone/>
            </a:pPr>
            <a:r>
              <a:rPr lang="en" b="1"/>
              <a:t>Literature Review</a:t>
            </a:r>
            <a:endParaRPr/>
          </a:p>
        </p:txBody>
      </p:sp>
      <p:sp>
        <p:nvSpPr>
          <p:cNvPr id="143" name="Google Shape;143;p8"/>
          <p:cNvSpPr txBox="1">
            <a:spLocks noGrp="1"/>
          </p:cNvSpPr>
          <p:nvPr>
            <p:ph type="sldNum" idx="12"/>
          </p:nvPr>
        </p:nvSpPr>
        <p:spPr>
          <a:xfrm>
            <a:off x="8317365" y="4895395"/>
            <a:ext cx="197985" cy="201929"/>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8</a:t>
            </a:fld>
            <a:endParaRPr/>
          </a:p>
        </p:txBody>
      </p:sp>
      <p:graphicFrame>
        <p:nvGraphicFramePr>
          <p:cNvPr id="144" name="Google Shape;144;p8"/>
          <p:cNvGraphicFramePr/>
          <p:nvPr/>
        </p:nvGraphicFramePr>
        <p:xfrm>
          <a:off x="519708" y="934839"/>
          <a:ext cx="8136700" cy="3497505"/>
        </p:xfrm>
        <a:graphic>
          <a:graphicData uri="http://schemas.openxmlformats.org/drawingml/2006/table">
            <a:tbl>
              <a:tblPr firstRow="1" bandRow="1">
                <a:noFill/>
                <a:tableStyleId>{272C60BC-23D0-4275-9C3D-F03D9530C108}</a:tableStyleId>
              </a:tblPr>
              <a:tblGrid>
                <a:gridCol w="903400">
                  <a:extLst>
                    <a:ext uri="{9D8B030D-6E8A-4147-A177-3AD203B41FA5}">
                      <a16:colId xmlns:a16="http://schemas.microsoft.com/office/drawing/2014/main" val="20000"/>
                    </a:ext>
                  </a:extLst>
                </a:gridCol>
                <a:gridCol w="403575">
                  <a:extLst>
                    <a:ext uri="{9D8B030D-6E8A-4147-A177-3AD203B41FA5}">
                      <a16:colId xmlns:a16="http://schemas.microsoft.com/office/drawing/2014/main" val="20001"/>
                    </a:ext>
                  </a:extLst>
                </a:gridCol>
                <a:gridCol w="690625">
                  <a:extLst>
                    <a:ext uri="{9D8B030D-6E8A-4147-A177-3AD203B41FA5}">
                      <a16:colId xmlns:a16="http://schemas.microsoft.com/office/drawing/2014/main" val="20002"/>
                    </a:ext>
                  </a:extLst>
                </a:gridCol>
                <a:gridCol w="1831350">
                  <a:extLst>
                    <a:ext uri="{9D8B030D-6E8A-4147-A177-3AD203B41FA5}">
                      <a16:colId xmlns:a16="http://schemas.microsoft.com/office/drawing/2014/main" val="20003"/>
                    </a:ext>
                  </a:extLst>
                </a:gridCol>
                <a:gridCol w="974750">
                  <a:extLst>
                    <a:ext uri="{9D8B030D-6E8A-4147-A177-3AD203B41FA5}">
                      <a16:colId xmlns:a16="http://schemas.microsoft.com/office/drawing/2014/main" val="20004"/>
                    </a:ext>
                  </a:extLst>
                </a:gridCol>
                <a:gridCol w="914200">
                  <a:extLst>
                    <a:ext uri="{9D8B030D-6E8A-4147-A177-3AD203B41FA5}">
                      <a16:colId xmlns:a16="http://schemas.microsoft.com/office/drawing/2014/main" val="20005"/>
                    </a:ext>
                  </a:extLst>
                </a:gridCol>
                <a:gridCol w="975800">
                  <a:extLst>
                    <a:ext uri="{9D8B030D-6E8A-4147-A177-3AD203B41FA5}">
                      <a16:colId xmlns:a16="http://schemas.microsoft.com/office/drawing/2014/main" val="20006"/>
                    </a:ext>
                  </a:extLst>
                </a:gridCol>
                <a:gridCol w="1443000">
                  <a:extLst>
                    <a:ext uri="{9D8B030D-6E8A-4147-A177-3AD203B41FA5}">
                      <a16:colId xmlns:a16="http://schemas.microsoft.com/office/drawing/2014/main" val="20007"/>
                    </a:ext>
                  </a:extLst>
                </a:gridCol>
              </a:tblGrid>
              <a:tr h="340550">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Model</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Year</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Type</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Dataset</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Training Approach</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Output Style</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Complexity</a:t>
                      </a:r>
                      <a:endParaRPr sz="1100" u="none" strike="noStrike" cap="none">
                        <a:latin typeface="Calibri"/>
                        <a:ea typeface="Calibri"/>
                        <a:cs typeface="Calibri"/>
                        <a:sym typeface="Calibri"/>
                      </a:endParaRPr>
                    </a:p>
                  </a:txBody>
                  <a:tcPr marL="68600" marR="68600" marT="34300" marB="34300"/>
                </a:tc>
                <a:tc>
                  <a:txBody>
                    <a:bodyPr/>
                    <a:lstStyle/>
                    <a:p>
                      <a:pPr marL="0" marR="0" lvl="0" indent="0" algn="ctr" rtl="0">
                        <a:lnSpc>
                          <a:spcPct val="100000"/>
                        </a:lnSpc>
                        <a:spcBef>
                          <a:spcPts val="0"/>
                        </a:spcBef>
                        <a:spcAft>
                          <a:spcPts val="0"/>
                        </a:spcAft>
                        <a:buClr>
                          <a:schemeClr val="dk1"/>
                        </a:buClr>
                        <a:buSzPts val="900"/>
                        <a:buFont typeface="Helvetica Neue"/>
                        <a:buNone/>
                      </a:pPr>
                      <a:r>
                        <a:rPr lang="en" sz="900" u="none" strike="noStrike" cap="none">
                          <a:solidFill>
                            <a:schemeClr val="dk1"/>
                          </a:solidFill>
                          <a:latin typeface="Calibri"/>
                          <a:ea typeface="Calibri"/>
                          <a:cs typeface="Calibri"/>
                          <a:sym typeface="Calibri"/>
                        </a:rPr>
                        <a:t>Advantages</a:t>
                      </a:r>
                      <a:endParaRPr sz="11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0"/>
                  </a:ext>
                </a:extLst>
              </a:tr>
              <a:tr h="476800">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AnimeGAN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2020</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GAN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Content Images-Real World Photos, Style Images- Anime Images </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Unsupervised</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Anime</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Relatively Low Complexity</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Low Computational Cost, High Quality Results, Flexibility</a:t>
                      </a:r>
                      <a:endParaRPr sz="11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1"/>
                  </a:ext>
                </a:extLst>
              </a:tr>
              <a:tr h="476800">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JOJOGAN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2022</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GAN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Gan Inversion Produced </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Unsupervised</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Cartoon</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High Complexity</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No external dataset required, Produce output using Reference style</a:t>
                      </a:r>
                      <a:endParaRPr sz="11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2"/>
                  </a:ext>
                </a:extLst>
              </a:tr>
              <a:tr h="1036525">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Cartoon StyleGAN-2 </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2021</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Style- based GAN</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Webtoon, Disney, Metfaces images</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Unsupervised</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Cartoon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High Complexity</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Arial"/>
                        <a:buNone/>
                      </a:pPr>
                      <a:r>
                        <a:rPr lang="en" sz="900" i="0" u="none" strike="noStrike" cap="none">
                          <a:solidFill>
                            <a:schemeClr val="dk1"/>
                          </a:solidFill>
                          <a:latin typeface="Calibri"/>
                          <a:ea typeface="Calibri"/>
                          <a:cs typeface="Calibri"/>
                          <a:sym typeface="Calibri"/>
                        </a:rPr>
                        <a:t>Can generate high-quality, diverse cartoonish images. Allows control over various image attributes through latent space manipulation. </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900"/>
                        <a:buFont typeface="Helvetica Neue"/>
                        <a:buNone/>
                      </a:pPr>
                      <a:endParaRPr sz="9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3"/>
                  </a:ext>
                </a:extLst>
              </a:tr>
              <a:tr h="1157900">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CartoonGAN</a:t>
                      </a:r>
                      <a:endParaRPr sz="9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2018</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cGAN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Real World Photos from Coco Dataset, Cartoon Images, Smoothed version of Cartoon Images</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Unsupervised</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Cartoon</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chemeClr val="dk1"/>
                        </a:buClr>
                        <a:buSzPts val="900"/>
                        <a:buFont typeface="Helvetica Neue"/>
                        <a:buNone/>
                      </a:pPr>
                      <a:r>
                        <a:rPr lang="en" sz="900" u="none" strike="noStrike" cap="none">
                          <a:latin typeface="Calibri"/>
                          <a:ea typeface="Calibri"/>
                          <a:cs typeface="Calibri"/>
                          <a:sym typeface="Calibri"/>
                        </a:rPr>
                        <a:t>Moderate Complexity</a:t>
                      </a:r>
                      <a:endParaRPr sz="1100" u="none" strike="noStrike" cap="none">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000000"/>
                        </a:buClr>
                        <a:buSzPts val="900"/>
                        <a:buFont typeface="Arial"/>
                        <a:buNone/>
                      </a:pPr>
                      <a:r>
                        <a:rPr lang="en" sz="900" i="0" u="none" strike="noStrike" cap="none">
                          <a:solidFill>
                            <a:srgbClr val="000000"/>
                          </a:solidFill>
                          <a:latin typeface="Calibri"/>
                          <a:ea typeface="Calibri"/>
                          <a:cs typeface="Calibri"/>
                          <a:sym typeface="Calibri"/>
                        </a:rPr>
                        <a:t>Preserves content while transforming images into cartoon style, Good balance between computational cost and quality results, Flexibility in generating diverse cartoon-like images.</a:t>
                      </a:r>
                      <a:endParaRPr sz="900" u="none" strike="noStrike" cap="none">
                        <a:latin typeface="Calibri"/>
                        <a:ea typeface="Calibri"/>
                        <a:cs typeface="Calibri"/>
                        <a:sym typeface="Calibri"/>
                      </a:endParaRPr>
                    </a:p>
                  </a:txBody>
                  <a:tcPr marL="68600" marR="68600" marT="34300" marB="34300"/>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
          <p:cNvSpPr txBox="1"/>
          <p:nvPr/>
        </p:nvSpPr>
        <p:spPr>
          <a:xfrm>
            <a:off x="3061607" y="4899764"/>
            <a:ext cx="44331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Animated Face Image Generation using GANs</a:t>
            </a:r>
            <a:endParaRPr sz="1100" b="0" i="0" u="none" strike="noStrike" cap="none">
              <a:solidFill>
                <a:srgbClr val="000000"/>
              </a:solidFill>
              <a:latin typeface="Arial"/>
              <a:ea typeface="Arial"/>
              <a:cs typeface="Arial"/>
              <a:sym typeface="Arial"/>
            </a:endParaRPr>
          </a:p>
        </p:txBody>
      </p:sp>
      <p:cxnSp>
        <p:nvCxnSpPr>
          <p:cNvPr id="150" name="Google Shape;150;p9"/>
          <p:cNvCxnSpPr/>
          <p:nvPr/>
        </p:nvCxnSpPr>
        <p:spPr>
          <a:xfrm>
            <a:off x="628649" y="4841501"/>
            <a:ext cx="7886700" cy="0"/>
          </a:xfrm>
          <a:prstGeom prst="straightConnector1">
            <a:avLst/>
          </a:prstGeom>
          <a:noFill/>
          <a:ln w="19050" cap="flat" cmpd="sng">
            <a:solidFill>
              <a:schemeClr val="accent2"/>
            </a:solidFill>
            <a:prstDash val="solid"/>
            <a:miter lim="8000"/>
            <a:headEnd type="none" w="sm" len="sm"/>
            <a:tailEnd type="none" w="sm" len="sm"/>
          </a:ln>
        </p:spPr>
      </p:cxnSp>
      <p:sp>
        <p:nvSpPr>
          <p:cNvPr id="151" name="Google Shape;151;p9"/>
          <p:cNvSpPr txBox="1"/>
          <p:nvPr/>
        </p:nvSpPr>
        <p:spPr>
          <a:xfrm>
            <a:off x="628649" y="4899764"/>
            <a:ext cx="2057400" cy="207900"/>
          </a:xfrm>
          <a:prstGeom prst="rect">
            <a:avLst/>
          </a:prstGeom>
          <a:noFill/>
          <a:ln>
            <a:noFill/>
          </a:ln>
        </p:spPr>
        <p:txBody>
          <a:bodyPr spcFirstLastPara="1" wrap="square" lIns="34275" tIns="34275" rIns="34275" bIns="34275" anchor="ctr" anchorCtr="0">
            <a:spAutoFit/>
          </a:bodyPr>
          <a:lstStyle/>
          <a:p>
            <a:pPr marL="0" marR="0" lvl="0" indent="0" algn="l" rtl="0">
              <a:lnSpc>
                <a:spcPct val="100000"/>
              </a:lnSpc>
              <a:spcBef>
                <a:spcPts val="0"/>
              </a:spcBef>
              <a:spcAft>
                <a:spcPts val="0"/>
              </a:spcAft>
              <a:buClr>
                <a:srgbClr val="888888"/>
              </a:buClr>
              <a:buSzPts val="900"/>
              <a:buFont typeface="Calibri"/>
              <a:buNone/>
            </a:pPr>
            <a:r>
              <a:rPr lang="en" sz="900" b="0" i="0" u="none" strike="noStrike" cap="none">
                <a:solidFill>
                  <a:srgbClr val="888888"/>
                </a:solidFill>
                <a:latin typeface="Calibri"/>
                <a:ea typeface="Calibri"/>
                <a:cs typeface="Calibri"/>
                <a:sym typeface="Calibri"/>
              </a:rPr>
              <a:t>DATA255 Project Presentation</a:t>
            </a:r>
            <a:endParaRPr sz="1100" b="0" i="0" u="none" strike="noStrike" cap="none">
              <a:solidFill>
                <a:srgbClr val="000000"/>
              </a:solidFill>
              <a:latin typeface="Arial"/>
              <a:ea typeface="Arial"/>
              <a:cs typeface="Arial"/>
              <a:sym typeface="Arial"/>
            </a:endParaRPr>
          </a:p>
        </p:txBody>
      </p:sp>
      <p:sp>
        <p:nvSpPr>
          <p:cNvPr id="152" name="Google Shape;152;p9"/>
          <p:cNvSpPr txBox="1">
            <a:spLocks noGrp="1"/>
          </p:cNvSpPr>
          <p:nvPr>
            <p:ph type="title"/>
          </p:nvPr>
        </p:nvSpPr>
        <p:spPr>
          <a:xfrm>
            <a:off x="41018" y="35836"/>
            <a:ext cx="8310900" cy="639000"/>
          </a:xfrm>
          <a:prstGeom prst="rect">
            <a:avLst/>
          </a:prstGeom>
          <a:noFill/>
          <a:ln>
            <a:noFill/>
          </a:ln>
        </p:spPr>
        <p:txBody>
          <a:bodyPr spcFirstLastPara="1" wrap="square" lIns="34275" tIns="34275" rIns="34275" bIns="34275" anchor="ctr" anchorCtr="0">
            <a:normAutofit fontScale="90000"/>
          </a:bodyPr>
          <a:lstStyle/>
          <a:p>
            <a:pPr marL="0" lvl="0" indent="0" algn="l" rtl="0">
              <a:lnSpc>
                <a:spcPct val="90000"/>
              </a:lnSpc>
              <a:spcBef>
                <a:spcPts val="0"/>
              </a:spcBef>
              <a:spcAft>
                <a:spcPts val="0"/>
              </a:spcAft>
              <a:buClr>
                <a:srgbClr val="000000"/>
              </a:buClr>
              <a:buSzPct val="125316"/>
              <a:buFont typeface="Calibri"/>
              <a:buNone/>
            </a:pPr>
            <a:r>
              <a:rPr lang="en-IN" b="1" dirty="0" err="1"/>
              <a:t>ArtifyGAN</a:t>
            </a:r>
            <a:r>
              <a:rPr lang="en-IN" b="1" dirty="0"/>
              <a:t> </a:t>
            </a:r>
            <a:br>
              <a:rPr lang="en-IN" b="1" dirty="0"/>
            </a:br>
            <a:r>
              <a:rPr lang="en-IN" sz="2000" b="1" dirty="0"/>
              <a:t>Model Architecture</a:t>
            </a:r>
            <a:endParaRPr lang="en-IN" sz="2633" b="1" dirty="0"/>
          </a:p>
        </p:txBody>
      </p:sp>
      <p:sp>
        <p:nvSpPr>
          <p:cNvPr id="153" name="Google Shape;153;p9"/>
          <p:cNvSpPr txBox="1">
            <a:spLocks noGrp="1"/>
          </p:cNvSpPr>
          <p:nvPr>
            <p:ph type="sldNum" idx="12"/>
          </p:nvPr>
        </p:nvSpPr>
        <p:spPr>
          <a:xfrm>
            <a:off x="8317365" y="4895395"/>
            <a:ext cx="198000" cy="207900"/>
          </a:xfrm>
          <a:prstGeom prst="rect">
            <a:avLst/>
          </a:prstGeom>
          <a:noFill/>
          <a:ln>
            <a:noFill/>
          </a:ln>
        </p:spPr>
        <p:txBody>
          <a:bodyPr spcFirstLastPara="1" wrap="square" lIns="34275" tIns="34275" rIns="34275" bIns="34275" anchor="ctr" anchorCtr="0">
            <a:sp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
              <a:t>9</a:t>
            </a:fld>
            <a:endParaRPr/>
          </a:p>
        </p:txBody>
      </p:sp>
      <p:sp>
        <p:nvSpPr>
          <p:cNvPr id="154" name="Google Shape;154;p9"/>
          <p:cNvSpPr txBox="1"/>
          <p:nvPr/>
        </p:nvSpPr>
        <p:spPr>
          <a:xfrm>
            <a:off x="3759604" y="347592"/>
            <a:ext cx="2346300" cy="284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Calibri"/>
                <a:ea typeface="Calibri"/>
                <a:cs typeface="Calibri"/>
                <a:sym typeface="Calibri"/>
              </a:rPr>
              <a:t>Generator</a:t>
            </a:r>
            <a:r>
              <a:rPr lang="en" sz="1400" b="1" i="0" u="none" strike="noStrike" cap="none" dirty="0">
                <a:solidFill>
                  <a:srgbClr val="000000"/>
                </a:solidFill>
                <a:latin typeface="Arial"/>
                <a:ea typeface="Arial"/>
                <a:cs typeface="Arial"/>
                <a:sym typeface="Arial"/>
              </a:rPr>
              <a:t> Network</a:t>
            </a:r>
            <a:endParaRPr sz="1100" b="0" i="0" u="none" strike="noStrike" cap="none" dirty="0">
              <a:solidFill>
                <a:srgbClr val="000000"/>
              </a:solidFill>
              <a:latin typeface="Arial"/>
              <a:ea typeface="Arial"/>
              <a:cs typeface="Arial"/>
              <a:sym typeface="Arial"/>
            </a:endParaRPr>
          </a:p>
        </p:txBody>
      </p:sp>
      <p:grpSp>
        <p:nvGrpSpPr>
          <p:cNvPr id="10" name="Group 9">
            <a:extLst>
              <a:ext uri="{FF2B5EF4-FFF2-40B4-BE49-F238E27FC236}">
                <a16:creationId xmlns:a16="http://schemas.microsoft.com/office/drawing/2014/main" id="{447F877D-E8A6-2256-D080-36CF24AE7DDA}"/>
              </a:ext>
            </a:extLst>
          </p:cNvPr>
          <p:cNvGrpSpPr/>
          <p:nvPr/>
        </p:nvGrpSpPr>
        <p:grpSpPr>
          <a:xfrm>
            <a:off x="1152940" y="632292"/>
            <a:ext cx="6501956" cy="4180077"/>
            <a:chOff x="1499266" y="626817"/>
            <a:chExt cx="6165791" cy="4143836"/>
          </a:xfrm>
        </p:grpSpPr>
        <p:pic>
          <p:nvPicPr>
            <p:cNvPr id="11" name="Picture 10" descr="Graphical user interface, application, table&#10;&#10;Description automatically generated">
              <a:extLst>
                <a:ext uri="{FF2B5EF4-FFF2-40B4-BE49-F238E27FC236}">
                  <a16:creationId xmlns:a16="http://schemas.microsoft.com/office/drawing/2014/main" id="{778AE256-D2A6-68BD-72FF-A541E0F73347}"/>
                </a:ext>
              </a:extLst>
            </p:cNvPr>
            <p:cNvPicPr>
              <a:picLocks noChangeAspect="1"/>
            </p:cNvPicPr>
            <p:nvPr/>
          </p:nvPicPr>
          <p:blipFill rotWithShape="1">
            <a:blip r:embed="rId3">
              <a:extLst>
                <a:ext uri="{28A0092B-C50C-407E-A947-70E740481C1C}">
                  <a14:useLocalDpi xmlns:a14="http://schemas.microsoft.com/office/drawing/2010/main" val="0"/>
                </a:ext>
              </a:extLst>
            </a:blip>
            <a:srcRect t="71437" r="42444"/>
            <a:stretch/>
          </p:blipFill>
          <p:spPr>
            <a:xfrm>
              <a:off x="1499266" y="626817"/>
              <a:ext cx="6165791" cy="2243604"/>
            </a:xfrm>
            <a:prstGeom prst="rect">
              <a:avLst/>
            </a:prstGeom>
            <a:ln>
              <a:noFill/>
            </a:ln>
          </p:spPr>
        </p:pic>
        <p:pic>
          <p:nvPicPr>
            <p:cNvPr id="12" name="Picture 11" descr="Graphical user interface, application, table&#10;&#10;Description automatically generated">
              <a:extLst>
                <a:ext uri="{FF2B5EF4-FFF2-40B4-BE49-F238E27FC236}">
                  <a16:creationId xmlns:a16="http://schemas.microsoft.com/office/drawing/2014/main" id="{4B67D939-BE05-5220-2E5F-2C6FFB361DBE}"/>
                </a:ext>
              </a:extLst>
            </p:cNvPr>
            <p:cNvPicPr>
              <a:picLocks noChangeAspect="1"/>
            </p:cNvPicPr>
            <p:nvPr/>
          </p:nvPicPr>
          <p:blipFill rotWithShape="1">
            <a:blip r:embed="rId3">
              <a:extLst>
                <a:ext uri="{28A0092B-C50C-407E-A947-70E740481C1C}">
                  <a14:useLocalDpi xmlns:a14="http://schemas.microsoft.com/office/drawing/2010/main" val="0"/>
                </a:ext>
              </a:extLst>
            </a:blip>
            <a:srcRect l="60082" t="71437"/>
            <a:stretch/>
          </p:blipFill>
          <p:spPr>
            <a:xfrm>
              <a:off x="2321780" y="2697817"/>
              <a:ext cx="4809191" cy="2072836"/>
            </a:xfrm>
            <a:prstGeom prst="rect">
              <a:avLst/>
            </a:prstGeom>
            <a:ln>
              <a:noFill/>
            </a:ln>
          </p:spPr>
        </p:pic>
        <p:cxnSp>
          <p:nvCxnSpPr>
            <p:cNvPr id="13" name="Elbow Connector 12">
              <a:extLst>
                <a:ext uri="{FF2B5EF4-FFF2-40B4-BE49-F238E27FC236}">
                  <a16:creationId xmlns:a16="http://schemas.microsoft.com/office/drawing/2014/main" id="{458D0EA8-547C-2DB6-6418-14AB0AE2F301}"/>
                </a:ext>
              </a:extLst>
            </p:cNvPr>
            <p:cNvCxnSpPr>
              <a:cxnSpLocks/>
            </p:cNvCxnSpPr>
            <p:nvPr/>
          </p:nvCxnSpPr>
          <p:spPr>
            <a:xfrm flipH="1">
              <a:off x="2262752" y="1669585"/>
              <a:ext cx="5402305" cy="1985616"/>
            </a:xfrm>
            <a:prstGeom prst="bentConnector5">
              <a:avLst>
                <a:gd name="adj1" fmla="val -4232"/>
                <a:gd name="adj2" fmla="val 54788"/>
                <a:gd name="adj3" fmla="val 104232"/>
              </a:avLst>
            </a:prstGeom>
            <a:ln w="9525">
              <a:solidFill>
                <a:schemeClr val="tx1">
                  <a:alpha val="99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2416</Words>
  <Application>Microsoft Office PowerPoint</Application>
  <PresentationFormat>On-screen Show (16:9)</PresentationFormat>
  <Paragraphs>371</Paragraphs>
  <Slides>25</Slides>
  <Notes>25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Roboto</vt:lpstr>
      <vt:lpstr>Times New Roman</vt:lpstr>
      <vt:lpstr>Arial</vt:lpstr>
      <vt:lpstr>Helvetica Neue</vt:lpstr>
      <vt:lpstr>Segoe UI</vt:lpstr>
      <vt:lpstr>Söhne</vt:lpstr>
      <vt:lpstr>Calibri</vt:lpstr>
      <vt:lpstr>Helvetica</vt:lpstr>
      <vt:lpstr>Open Sans</vt:lpstr>
      <vt:lpstr>Office Theme</vt:lpstr>
      <vt:lpstr>PowerPoint Presentation</vt:lpstr>
      <vt:lpstr>Research Questions</vt:lpstr>
      <vt:lpstr>Objective &amp; Motivation</vt:lpstr>
      <vt:lpstr>Dataset</vt:lpstr>
      <vt:lpstr>Celeb a Dataset EDA  </vt:lpstr>
      <vt:lpstr>EDA  </vt:lpstr>
      <vt:lpstr>Cartoon Dataset</vt:lpstr>
      <vt:lpstr>Literature Review</vt:lpstr>
      <vt:lpstr>ArtifyGAN  Model Architecture</vt:lpstr>
      <vt:lpstr>PowerPoint Presentation</vt:lpstr>
      <vt:lpstr>ArtifyGAN</vt:lpstr>
      <vt:lpstr>Experimental Settings</vt:lpstr>
      <vt:lpstr>AnimeGAN   Pre-trained Model Experimental Setting</vt:lpstr>
      <vt:lpstr>JOJOGAN  Pre-trained Model Experimental Setting</vt:lpstr>
      <vt:lpstr>JOJOGAN output</vt:lpstr>
      <vt:lpstr> StyleGAN-2  Pre-trained Model Experimental Setting </vt:lpstr>
      <vt:lpstr>Result Analysis </vt:lpstr>
      <vt:lpstr>Result Analysis </vt:lpstr>
      <vt:lpstr>Image Translation Phases</vt:lpstr>
      <vt:lpstr>Evaluation Metrics FID (Frechet Inception distance) </vt:lpstr>
      <vt:lpstr>Evaluation Metrics </vt:lpstr>
      <vt:lpstr>Conclusion</vt:lpstr>
      <vt:lpstr>Future Works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Saniya</cp:lastModifiedBy>
  <cp:revision>10</cp:revision>
  <dcterms:modified xsi:type="dcterms:W3CDTF">2023-05-09T21:13:04Z</dcterms:modified>
</cp:coreProperties>
</file>